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4" r:id="rId8"/>
    <p:sldId id="265" r:id="rId9"/>
    <p:sldId id="276" r:id="rId10"/>
    <p:sldId id="277" r:id="rId11"/>
    <p:sldId id="271" r:id="rId12"/>
    <p:sldId id="278" r:id="rId13"/>
    <p:sldId id="267" r:id="rId14"/>
    <p:sldId id="279" r:id="rId15"/>
    <p:sldId id="280" r:id="rId16"/>
    <p:sldId id="268" r:id="rId17"/>
    <p:sldId id="269" r:id="rId18"/>
    <p:sldId id="270" r:id="rId19"/>
    <p:sldId id="272" r:id="rId20"/>
    <p:sldId id="273" r:id="rId21"/>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066800"/>
            <a:ext cx="8229600" cy="2057400"/>
          </a:xfrm>
        </p:spPr>
        <p:txBody>
          <a:bodyPr>
            <a:noAutofit/>
          </a:bodyPr>
          <a:lstStyle/>
          <a:p>
            <a:r>
              <a:rPr lang="en-US" sz="2800" b="1" dirty="0" smtClean="0">
                <a:solidFill>
                  <a:schemeClr val="tx1">
                    <a:lumMod val="95000"/>
                    <a:lumOff val="5000"/>
                  </a:schemeClr>
                </a:solidFill>
                <a:latin typeface="Times New Roman"/>
                <a:ea typeface="Times New Roman"/>
              </a:rPr>
              <a:t>A GIS-based Approach for Monitoring and Health Impact Assessment of Noise Exposure on Population of Solapur Urban Center</a:t>
            </a:r>
            <a:endParaRPr lang="en-IN" sz="2800" dirty="0">
              <a:solidFill>
                <a:schemeClr val="tx1">
                  <a:lumMod val="95000"/>
                  <a:lumOff val="5000"/>
                </a:schemeClr>
              </a:solidFill>
            </a:endParaRPr>
          </a:p>
        </p:txBody>
      </p:sp>
      <p:sp>
        <p:nvSpPr>
          <p:cNvPr id="3" name="Subtitle 2"/>
          <p:cNvSpPr>
            <a:spLocks noGrp="1"/>
          </p:cNvSpPr>
          <p:nvPr>
            <p:ph type="subTitle" idx="1"/>
          </p:nvPr>
        </p:nvSpPr>
        <p:spPr>
          <a:xfrm>
            <a:off x="1371600" y="4572000"/>
            <a:ext cx="6400800" cy="1752600"/>
          </a:xfrm>
        </p:spPr>
        <p:txBody>
          <a:bodyPr/>
          <a:lstStyle/>
          <a:p>
            <a:endParaRPr lang="en-IN" sz="2800" dirty="0" smtClean="0">
              <a:solidFill>
                <a:schemeClr val="tx1">
                  <a:lumMod val="95000"/>
                  <a:lumOff val="5000"/>
                </a:schemeClr>
              </a:solidFill>
              <a:latin typeface="Copperplate Gothic Bold" pitchFamily="34" charset="0"/>
            </a:endParaRPr>
          </a:p>
          <a:p>
            <a:r>
              <a:rPr lang="en-IN" sz="2400" dirty="0" smtClean="0">
                <a:solidFill>
                  <a:schemeClr val="tx2">
                    <a:lumMod val="50000"/>
                  </a:schemeClr>
                </a:solidFill>
                <a:latin typeface="Copperplate Gothic Bold" pitchFamily="34" charset="0"/>
              </a:rPr>
              <a:t>Presented by </a:t>
            </a:r>
          </a:p>
          <a:p>
            <a:r>
              <a:rPr lang="en-IN" b="1" dirty="0" smtClean="0">
                <a:solidFill>
                  <a:schemeClr val="tx2">
                    <a:lumMod val="50000"/>
                  </a:schemeClr>
                </a:solidFill>
                <a:latin typeface="Copperplate Gothic Bold" pitchFamily="34" charset="0"/>
              </a:rPr>
              <a:t>Suyog Baviskar</a:t>
            </a:r>
          </a:p>
          <a:p>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Decibel</a:t>
            </a:r>
            <a:r>
              <a:rPr lang="en-US" dirty="0" smtClean="0">
                <a:latin typeface="Times New Roman" pitchFamily="18" charset="0"/>
                <a:cs typeface="Times New Roman" pitchFamily="18" charset="0"/>
              </a:rPr>
              <a:t> (dB)</a:t>
            </a:r>
            <a:endParaRPr lang="en-IN" dirty="0"/>
          </a:p>
        </p:txBody>
      </p:sp>
      <p:sp>
        <p:nvSpPr>
          <p:cNvPr id="3" name="Content Placeholder 2"/>
          <p:cNvSpPr>
            <a:spLocks noGrp="1"/>
          </p:cNvSpPr>
          <p:nvPr>
            <p:ph idx="1"/>
          </p:nvPr>
        </p:nvSpPr>
        <p:spPr/>
        <p:txBody>
          <a:bodyPr>
            <a:noAutofit/>
          </a:bodyPr>
          <a:lstStyle/>
          <a:p>
            <a:pPr algn="just">
              <a:buNone/>
            </a:pPr>
            <a:r>
              <a:rPr lang="en-US" sz="2400" dirty="0" smtClean="0">
                <a:latin typeface="Times New Roman" pitchFamily="18" charset="0"/>
                <a:cs typeface="Times New Roman" pitchFamily="18" charset="0"/>
              </a:rPr>
              <a:t>    The unit of sound intensity is decibel (dB). The sound intensity from 0 to 100 dB is pleasant but when the sound intensity exceeds 120 dB, it causes noise. Sound intensity of 130 dB is the upper limit of the threshold of hearing and beyond this, is the threshold of pain which may cause damage to ear and leading to hearing impairment.</a:t>
            </a:r>
          </a:p>
          <a:p>
            <a:pPr algn="just">
              <a:buNone/>
            </a:pPr>
            <a:endParaRPr lang="en-IN" sz="2400" dirty="0">
              <a:latin typeface="Times New Roman" pitchFamily="18" charset="0"/>
              <a:cs typeface="Times New Roman" pitchFamily="18" charset="0"/>
            </a:endParaRPr>
          </a:p>
        </p:txBody>
      </p:sp>
      <p:pic>
        <p:nvPicPr>
          <p:cNvPr id="4" name="Picture 3" descr="download.png"/>
          <p:cNvPicPr>
            <a:picLocks noChangeAspect="1"/>
          </p:cNvPicPr>
          <p:nvPr/>
        </p:nvPicPr>
        <p:blipFill>
          <a:blip r:embed="rId2" cstate="print"/>
          <a:stretch>
            <a:fillRect/>
          </a:stretch>
        </p:blipFill>
        <p:spPr>
          <a:xfrm>
            <a:off x="1066800" y="4191000"/>
            <a:ext cx="4267200" cy="2143125"/>
          </a:xfrm>
          <a:prstGeom prst="rect">
            <a:avLst/>
          </a:prstGeom>
        </p:spPr>
      </p:pic>
      <p:pic>
        <p:nvPicPr>
          <p:cNvPr id="5" name="Picture 4" descr="images (1).png"/>
          <p:cNvPicPr>
            <a:picLocks noChangeAspect="1"/>
          </p:cNvPicPr>
          <p:nvPr/>
        </p:nvPicPr>
        <p:blipFill>
          <a:blip r:embed="rId3" cstate="print"/>
          <a:stretch>
            <a:fillRect/>
          </a:stretch>
        </p:blipFill>
        <p:spPr>
          <a:xfrm>
            <a:off x="5257800" y="4191000"/>
            <a:ext cx="3265714" cy="18288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563562"/>
          </a:xfrm>
        </p:spPr>
        <p:txBody>
          <a:bodyPr>
            <a:normAutofit fontScale="90000"/>
          </a:bodyPr>
          <a:lstStyle/>
          <a:p>
            <a:pPr>
              <a:lnSpc>
                <a:spcPct val="150000"/>
              </a:lnSpc>
              <a:spcAft>
                <a:spcPts val="0"/>
              </a:spcAft>
            </a:pPr>
            <a:r>
              <a:rPr lang="en-US" sz="3100" b="1" dirty="0" smtClean="0">
                <a:latin typeface="Times New Roman"/>
                <a:ea typeface="Times New Roman"/>
              </a:rPr>
              <a:t/>
            </a:r>
            <a:br>
              <a:rPr lang="en-US" sz="3100" b="1" dirty="0" smtClean="0">
                <a:latin typeface="Times New Roman"/>
                <a:ea typeface="Times New Roman"/>
              </a:rPr>
            </a:br>
            <a:r>
              <a:rPr lang="en-US" sz="3100" b="1" dirty="0" smtClean="0">
                <a:latin typeface="Times New Roman"/>
                <a:ea typeface="Times New Roman"/>
              </a:rPr>
              <a:t>STUDY AREA </a:t>
            </a:r>
            <a:r>
              <a:rPr lang="en-IN" dirty="0" smtClean="0">
                <a:latin typeface="Times New Roman"/>
                <a:ea typeface="Times New Roman"/>
              </a:rPr>
              <a:t/>
            </a:r>
            <a:br>
              <a:rPr lang="en-IN" dirty="0" smtClean="0">
                <a:latin typeface="Times New Roman"/>
                <a:ea typeface="Times New Roman"/>
              </a:rPr>
            </a:br>
            <a:endParaRPr lang="en-IN" dirty="0"/>
          </a:p>
        </p:txBody>
      </p:sp>
      <p:sp>
        <p:nvSpPr>
          <p:cNvPr id="3" name="Content Placeholder 2"/>
          <p:cNvSpPr>
            <a:spLocks noGrp="1"/>
          </p:cNvSpPr>
          <p:nvPr>
            <p:ph idx="1"/>
          </p:nvPr>
        </p:nvSpPr>
        <p:spPr>
          <a:xfrm>
            <a:off x="533400" y="685800"/>
            <a:ext cx="8229600" cy="4525963"/>
          </a:xfrm>
        </p:spPr>
        <p:txBody>
          <a:bodyPr>
            <a:normAutofit fontScale="47500" lnSpcReduction="20000"/>
          </a:bodyPr>
          <a:lstStyle/>
          <a:p>
            <a:pPr algn="just">
              <a:lnSpc>
                <a:spcPct val="150000"/>
              </a:lnSpc>
              <a:spcAft>
                <a:spcPts val="0"/>
              </a:spcAft>
            </a:pPr>
            <a:r>
              <a:rPr lang="en-US" sz="3400" dirty="0" smtClean="0">
                <a:latin typeface="Times New Roman" pitchFamily="18" charset="0"/>
                <a:ea typeface="Times New Roman"/>
                <a:cs typeface="Times New Roman" pitchFamily="18" charset="0"/>
              </a:rPr>
              <a:t>Solapur is a city located in the south-western region of the Indian state of Maharashtra. Solapur is located on major highway, rail routes between Mumbai, Pune, Bangalore and Hyderabad, with a branch line to the cities of Bijapur and Gadag in the neighboring state of Karnataka.</a:t>
            </a:r>
            <a:r>
              <a:rPr lang="en-US" sz="2300" dirty="0" smtClean="0">
                <a:solidFill>
                  <a:srgbClr val="222222"/>
                </a:solidFill>
                <a:latin typeface="Times New Roman" pitchFamily="18" charset="0"/>
                <a:ea typeface="Times New Roman"/>
                <a:cs typeface="Times New Roman" pitchFamily="18" charset="0"/>
              </a:rPr>
              <a:t> </a:t>
            </a:r>
            <a:r>
              <a:rPr lang="en-US" sz="3400" dirty="0" smtClean="0">
                <a:latin typeface="Times New Roman" pitchFamily="18" charset="0"/>
                <a:ea typeface="Times New Roman"/>
                <a:cs typeface="Times New Roman" pitchFamily="18" charset="0"/>
              </a:rPr>
              <a:t>&amp; Solapur is well connected through airlines way &amp; also Solapur International airport is under construction. </a:t>
            </a:r>
          </a:p>
          <a:p>
            <a:pPr algn="just">
              <a:lnSpc>
                <a:spcPct val="150000"/>
              </a:lnSpc>
              <a:spcAft>
                <a:spcPts val="0"/>
              </a:spcAft>
            </a:pPr>
            <a:r>
              <a:rPr lang="en-US" sz="3400" dirty="0" smtClean="0">
                <a:latin typeface="Times New Roman" pitchFamily="18" charset="0"/>
                <a:ea typeface="Times New Roman"/>
                <a:cs typeface="Times New Roman" pitchFamily="18" charset="0"/>
              </a:rPr>
              <a:t>It is classified as a 1 Tier and B-1class city by (HRA) classification by the Government of India. It is the 5th biggest city in Maharashtra and the 49th most populous city in India.</a:t>
            </a:r>
            <a:r>
              <a:rPr lang="en-US" sz="2300" dirty="0" smtClean="0">
                <a:solidFill>
                  <a:srgbClr val="222222"/>
                </a:solidFill>
                <a:latin typeface="Times New Roman" pitchFamily="18" charset="0"/>
                <a:ea typeface="Times New Roman"/>
                <a:cs typeface="Times New Roman" pitchFamily="18" charset="0"/>
              </a:rPr>
              <a:t> </a:t>
            </a:r>
          </a:p>
          <a:p>
            <a:pPr algn="just">
              <a:lnSpc>
                <a:spcPct val="150000"/>
              </a:lnSpc>
              <a:spcAft>
                <a:spcPts val="0"/>
              </a:spcAft>
            </a:pPr>
            <a:r>
              <a:rPr lang="en-US" sz="3400" dirty="0" smtClean="0">
                <a:latin typeface="Times New Roman" pitchFamily="18" charset="0"/>
                <a:ea typeface="Times New Roman"/>
                <a:cs typeface="Times New Roman" pitchFamily="18" charset="0"/>
              </a:rPr>
              <a:t>The population of Solapur in 2011 was 951,118. </a:t>
            </a:r>
          </a:p>
          <a:p>
            <a:pPr algn="just">
              <a:lnSpc>
                <a:spcPct val="150000"/>
              </a:lnSpc>
              <a:spcAft>
                <a:spcPts val="0"/>
              </a:spcAft>
            </a:pPr>
            <a:r>
              <a:rPr lang="en-US" sz="3400" b="1" dirty="0" smtClean="0">
                <a:latin typeface="Times New Roman" pitchFamily="18" charset="0"/>
                <a:ea typeface="Times New Roman"/>
                <a:cs typeface="Times New Roman" pitchFamily="18" charset="0"/>
              </a:rPr>
              <a:t>Solapur has been shortlisted by the Ministry of Urban Development as one of the 100 cities to participate in the Stage II of the selection process i.e. the “Smart City   </a:t>
            </a:r>
            <a:endParaRPr lang="en-IN" sz="3400" b="1" dirty="0" smtClean="0">
              <a:latin typeface="Times New Roman" pitchFamily="18" charset="0"/>
              <a:ea typeface="Times New Roman"/>
              <a:cs typeface="Times New Roman" pitchFamily="18" charset="0"/>
            </a:endParaRPr>
          </a:p>
          <a:p>
            <a:endParaRPr lang="en-IN" dirty="0"/>
          </a:p>
        </p:txBody>
      </p:sp>
      <p:pic>
        <p:nvPicPr>
          <p:cNvPr id="4" name="Picture 3" descr="get-blog-image.jpg"/>
          <p:cNvPicPr>
            <a:picLocks noChangeAspect="1"/>
          </p:cNvPicPr>
          <p:nvPr/>
        </p:nvPicPr>
        <p:blipFill>
          <a:blip r:embed="rId2" cstate="print"/>
          <a:stretch>
            <a:fillRect/>
          </a:stretch>
        </p:blipFill>
        <p:spPr>
          <a:xfrm>
            <a:off x="838200" y="4191000"/>
            <a:ext cx="7772400" cy="2359479"/>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latin typeface="Times New Roman"/>
                <a:ea typeface="Times New Roman"/>
              </a:rPr>
              <a:t>OBJECTIVES</a:t>
            </a:r>
            <a:r>
              <a:rPr lang="en-IN" dirty="0" smtClean="0">
                <a:latin typeface="Times New Roman"/>
                <a:ea typeface="Times New Roman"/>
              </a:rPr>
              <a:t/>
            </a:r>
            <a:br>
              <a:rPr lang="en-IN" dirty="0" smtClean="0">
                <a:latin typeface="Times New Roman"/>
                <a:ea typeface="Times New Roman"/>
              </a:rPr>
            </a:br>
            <a:endParaRPr lang="en-IN" dirty="0"/>
          </a:p>
        </p:txBody>
      </p:sp>
      <p:sp>
        <p:nvSpPr>
          <p:cNvPr id="3" name="Content Placeholder 2"/>
          <p:cNvSpPr>
            <a:spLocks noGrp="1"/>
          </p:cNvSpPr>
          <p:nvPr>
            <p:ph idx="1"/>
          </p:nvPr>
        </p:nvSpPr>
        <p:spPr>
          <a:xfrm>
            <a:off x="533400" y="1143000"/>
            <a:ext cx="8229600" cy="4525963"/>
          </a:xfrm>
        </p:spPr>
        <p:txBody>
          <a:bodyPr>
            <a:normAutofit/>
          </a:bodyPr>
          <a:lstStyle/>
          <a:p>
            <a:pPr lvl="0" algn="just">
              <a:lnSpc>
                <a:spcPct val="150000"/>
              </a:lnSpc>
              <a:buFont typeface="Wingdings"/>
              <a:buChar char=""/>
            </a:pPr>
            <a:r>
              <a:rPr lang="en-US" sz="2000" dirty="0" smtClean="0">
                <a:latin typeface="Times New Roman"/>
                <a:ea typeface="Times New Roman"/>
              </a:rPr>
              <a:t>To use the geospatial technology (Remote Sensing and GIS) for generation of database for Noise Pollution mapping.</a:t>
            </a:r>
            <a:endParaRPr lang="en-IN" sz="2000" dirty="0" smtClean="0">
              <a:latin typeface="Times New Roman"/>
              <a:ea typeface="Times New Roman"/>
            </a:endParaRPr>
          </a:p>
          <a:p>
            <a:pPr lvl="0" algn="just">
              <a:lnSpc>
                <a:spcPct val="150000"/>
              </a:lnSpc>
              <a:buFont typeface="Wingdings"/>
              <a:buChar char=""/>
            </a:pPr>
            <a:r>
              <a:rPr lang="en-US" sz="2000" dirty="0" smtClean="0">
                <a:latin typeface="Times New Roman"/>
                <a:ea typeface="Times New Roman"/>
              </a:rPr>
              <a:t>To establish the methodology for modeling of Noise Pollution using Noise level meter (Type I) And Noise Dosimeter.</a:t>
            </a:r>
            <a:endParaRPr lang="en-IN" sz="2000" dirty="0" smtClean="0">
              <a:latin typeface="Times New Roman"/>
              <a:ea typeface="Times New Roman"/>
            </a:endParaRPr>
          </a:p>
          <a:p>
            <a:pPr lvl="0" algn="just">
              <a:lnSpc>
                <a:spcPct val="150000"/>
              </a:lnSpc>
              <a:buFont typeface="Wingdings"/>
              <a:buChar char=""/>
            </a:pPr>
            <a:r>
              <a:rPr lang="en-US" sz="2000" dirty="0" smtClean="0">
                <a:latin typeface="Times New Roman"/>
                <a:ea typeface="Times New Roman"/>
              </a:rPr>
              <a:t>To study the parameters controlling Noise levels in the area for better sustenance of the society.</a:t>
            </a:r>
            <a:endParaRPr lang="en-IN" sz="2000" dirty="0" smtClean="0">
              <a:latin typeface="Times New Roman"/>
              <a:ea typeface="Times New Roman"/>
            </a:endParaRPr>
          </a:p>
          <a:p>
            <a:pPr lvl="0" algn="just">
              <a:lnSpc>
                <a:spcPct val="150000"/>
              </a:lnSpc>
              <a:buFont typeface="Wingdings"/>
              <a:buChar char=""/>
            </a:pPr>
            <a:r>
              <a:rPr lang="en-US" sz="2000" dirty="0" smtClean="0">
                <a:latin typeface="Times New Roman"/>
                <a:ea typeface="Times New Roman"/>
              </a:rPr>
              <a:t>Perform Data collection &amp; analysis for mapping of noise pollution.</a:t>
            </a:r>
            <a:endParaRPr lang="en-IN" sz="2000" dirty="0" smtClean="0">
              <a:latin typeface="Times New Roman"/>
              <a:ea typeface="Times New Roman"/>
            </a:endParaRPr>
          </a:p>
          <a:p>
            <a:pPr>
              <a:buNone/>
            </a:pPr>
            <a:endParaRPr lang="en-IN" dirty="0"/>
          </a:p>
        </p:txBody>
      </p:sp>
      <p:pic>
        <p:nvPicPr>
          <p:cNvPr id="6" name="Picture 5" descr="Research-objectives.jpg"/>
          <p:cNvPicPr>
            <a:picLocks noChangeAspect="1"/>
          </p:cNvPicPr>
          <p:nvPr/>
        </p:nvPicPr>
        <p:blipFill>
          <a:blip r:embed="rId2" cstate="print"/>
          <a:stretch>
            <a:fillRect/>
          </a:stretch>
        </p:blipFill>
        <p:spPr>
          <a:xfrm>
            <a:off x="3124200" y="4648200"/>
            <a:ext cx="2946400" cy="22098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latin typeface="Times New Roman" pitchFamily="18" charset="0"/>
                <a:cs typeface="Times New Roman" pitchFamily="18" charset="0"/>
              </a:rPr>
              <a:t/>
            </a:r>
            <a:br>
              <a:rPr lang="en-IN" dirty="0" smtClean="0">
                <a:latin typeface="Times New Roman" pitchFamily="18" charset="0"/>
                <a:cs typeface="Times New Roman" pitchFamily="18" charset="0"/>
              </a:rPr>
            </a:br>
            <a:endParaRPr lang="en-IN" dirty="0"/>
          </a:p>
        </p:txBody>
      </p:sp>
      <p:sp>
        <p:nvSpPr>
          <p:cNvPr id="3" name="Content Placeholder 2"/>
          <p:cNvSpPr>
            <a:spLocks noGrp="1"/>
          </p:cNvSpPr>
          <p:nvPr>
            <p:ph idx="1"/>
          </p:nvPr>
        </p:nvSpPr>
        <p:spPr>
          <a:xfrm>
            <a:off x="533400" y="1676400"/>
            <a:ext cx="8229600" cy="4525963"/>
          </a:xfrm>
        </p:spPr>
        <p:txBody>
          <a:bodyPr>
            <a:normAutofit fontScale="55000" lnSpcReduction="20000"/>
          </a:bodyPr>
          <a:lstStyle/>
          <a:p>
            <a:pPr algn="just"/>
            <a:r>
              <a:rPr lang="en-US" b="1" dirty="0" smtClean="0">
                <a:latin typeface="Times New Roman" pitchFamily="18" charset="0"/>
                <a:cs typeface="Times New Roman" pitchFamily="18" charset="0"/>
              </a:rPr>
              <a:t>In Primary stage </a:t>
            </a:r>
            <a:r>
              <a:rPr lang="en-US" dirty="0" smtClean="0">
                <a:latin typeface="Times New Roman" pitchFamily="18" charset="0"/>
                <a:cs typeface="Times New Roman" pitchFamily="18" charset="0"/>
              </a:rPr>
              <a:t>of the research collection of literature and geo scientific data will done. Thematic information will be generated using satellite Remote Sensing and GIS. </a:t>
            </a:r>
          </a:p>
          <a:p>
            <a:pPr algn="just"/>
            <a:r>
              <a:rPr lang="en-US" b="1" dirty="0" smtClean="0">
                <a:latin typeface="Times New Roman" pitchFamily="18" charset="0"/>
                <a:cs typeface="Times New Roman" pitchFamily="18" charset="0"/>
              </a:rPr>
              <a:t>Preliminary survey</a:t>
            </a:r>
            <a:r>
              <a:rPr lang="en-US" dirty="0" smtClean="0">
                <a:latin typeface="Times New Roman" pitchFamily="18" charset="0"/>
                <a:cs typeface="Times New Roman" pitchFamily="18" charset="0"/>
              </a:rPr>
              <a:t> will be carried out for getting an idea of Environmental and social setup of the area. </a:t>
            </a:r>
          </a:p>
          <a:p>
            <a:pPr algn="just"/>
            <a:r>
              <a:rPr lang="en-US" b="1" dirty="0" smtClean="0">
                <a:latin typeface="Times New Roman" pitchFamily="18" charset="0"/>
                <a:cs typeface="Times New Roman" pitchFamily="18" charset="0"/>
              </a:rPr>
              <a:t>Fieldwork </a:t>
            </a:r>
            <a:r>
              <a:rPr lang="en-US" dirty="0" smtClean="0">
                <a:latin typeface="Times New Roman" pitchFamily="18" charset="0"/>
                <a:cs typeface="Times New Roman" pitchFamily="18" charset="0"/>
              </a:rPr>
              <a:t>will be carried out for field verification of data generated by Remote Sensing and GIS and for Noise Level Monitoring. </a:t>
            </a:r>
          </a:p>
          <a:p>
            <a:pPr algn="just"/>
            <a:r>
              <a:rPr lang="en-US" dirty="0" smtClean="0">
                <a:latin typeface="Times New Roman" pitchFamily="18" charset="0"/>
                <a:cs typeface="Times New Roman" pitchFamily="18" charset="0"/>
              </a:rPr>
              <a:t>In order to develop a </a:t>
            </a:r>
            <a:r>
              <a:rPr lang="en-US" b="1" dirty="0" smtClean="0">
                <a:latin typeface="Times New Roman" pitchFamily="18" charset="0"/>
                <a:cs typeface="Times New Roman" pitchFamily="18" charset="0"/>
              </a:rPr>
              <a:t>noise map of the city</a:t>
            </a:r>
            <a:r>
              <a:rPr lang="en-US" dirty="0" smtClean="0">
                <a:latin typeface="Times New Roman" pitchFamily="18" charset="0"/>
                <a:cs typeface="Times New Roman" pitchFamily="18" charset="0"/>
              </a:rPr>
              <a:t>, digital information of the city, mapping of GPS locations along with monitored noise levels are required.  This will help in prediction of noise level in the city through spatial modeling based on limited number of sample points.  </a:t>
            </a:r>
          </a:p>
          <a:p>
            <a:pPr algn="just"/>
            <a:r>
              <a:rPr lang="en-US" dirty="0" smtClean="0">
                <a:latin typeface="Times New Roman" pitchFamily="18" charset="0"/>
                <a:cs typeface="Times New Roman" pitchFamily="18" charset="0"/>
              </a:rPr>
              <a:t>Based on the </a:t>
            </a:r>
            <a:r>
              <a:rPr lang="en-US" b="1" dirty="0" smtClean="0">
                <a:latin typeface="Times New Roman" pitchFamily="18" charset="0"/>
                <a:cs typeface="Times New Roman" pitchFamily="18" charset="0"/>
              </a:rPr>
              <a:t>spatial modeling</a:t>
            </a:r>
            <a:r>
              <a:rPr lang="en-US" dirty="0" smtClean="0">
                <a:latin typeface="Times New Roman" pitchFamily="18" charset="0"/>
                <a:cs typeface="Times New Roman" pitchFamily="18" charset="0"/>
              </a:rPr>
              <a:t>, maps of noise level and noise risk zones in the city will also be generated. </a:t>
            </a:r>
          </a:p>
          <a:p>
            <a:pPr algn="just"/>
            <a:r>
              <a:rPr lang="en-US" dirty="0" smtClean="0">
                <a:latin typeface="Times New Roman" pitchFamily="18" charset="0"/>
                <a:cs typeface="Times New Roman" pitchFamily="18" charset="0"/>
              </a:rPr>
              <a:t>Noise maps showing noise levels at different locations of the city was generated for each individual city with the help of latest state-of-the-art </a:t>
            </a:r>
            <a:r>
              <a:rPr lang="en-US" b="1" dirty="0" smtClean="0">
                <a:latin typeface="Times New Roman" pitchFamily="18" charset="0"/>
                <a:cs typeface="Times New Roman" pitchFamily="18" charset="0"/>
              </a:rPr>
              <a:t>GIS software</a:t>
            </a:r>
            <a:r>
              <a:rPr lang="en-US" dirty="0" smtClean="0">
                <a:latin typeface="Times New Roman" pitchFamily="18" charset="0"/>
                <a:cs typeface="Times New Roman" pitchFamily="18" charset="0"/>
              </a:rPr>
              <a:t>. These maps are helpful to identify noise pollution affected areas and this would be instrumental for the decision makers to formulate legislative measures for noise abatement</a:t>
            </a:r>
            <a:endParaRPr lang="en-IN" dirty="0">
              <a:latin typeface="Times New Roman" pitchFamily="18" charset="0"/>
              <a:cs typeface="Times New Roman" pitchFamily="18" charset="0"/>
            </a:endParaRPr>
          </a:p>
        </p:txBody>
      </p:sp>
      <p:pic>
        <p:nvPicPr>
          <p:cNvPr id="4" name="Picture 3" descr="logo.png"/>
          <p:cNvPicPr>
            <a:picLocks noChangeAspect="1"/>
          </p:cNvPicPr>
          <p:nvPr/>
        </p:nvPicPr>
        <p:blipFill>
          <a:blip r:embed="rId2" cstate="print"/>
          <a:stretch>
            <a:fillRect/>
          </a:stretch>
        </p:blipFill>
        <p:spPr>
          <a:xfrm>
            <a:off x="2590800" y="152400"/>
            <a:ext cx="3810000" cy="1304925"/>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SOUND LEVEL METER</a:t>
            </a:r>
            <a:endParaRPr lang="en-US" dirty="0"/>
          </a:p>
        </p:txBody>
      </p:sp>
      <p:pic>
        <p:nvPicPr>
          <p:cNvPr id="7" name="Content Placeholder 6" descr="542390225756f78888142d54f3d17e01_XL.jpg"/>
          <p:cNvPicPr>
            <a:picLocks noGrp="1" noChangeAspect="1"/>
          </p:cNvPicPr>
          <p:nvPr>
            <p:ph idx="1"/>
          </p:nvPr>
        </p:nvPicPr>
        <p:blipFill>
          <a:blip r:embed="rId2" cstate="print"/>
          <a:stretch>
            <a:fillRect/>
          </a:stretch>
        </p:blipFill>
        <p:spPr>
          <a:xfrm>
            <a:off x="2362200" y="1371600"/>
            <a:ext cx="4492372" cy="3372196"/>
          </a:xfrm>
        </p:spPr>
      </p:pic>
      <p:sp>
        <p:nvSpPr>
          <p:cNvPr id="8" name="Rectangle 7"/>
          <p:cNvSpPr/>
          <p:nvPr/>
        </p:nvSpPr>
        <p:spPr>
          <a:xfrm>
            <a:off x="1219200" y="4876800"/>
            <a:ext cx="6553200" cy="1569660"/>
          </a:xfrm>
          <a:prstGeom prst="rect">
            <a:avLst/>
          </a:prstGeom>
        </p:spPr>
        <p:txBody>
          <a:bodyPr wrap="square">
            <a:spAutoFit/>
          </a:bodyPr>
          <a:lstStyle/>
          <a:p>
            <a:pPr>
              <a:buFont typeface="Arial" pitchFamily="34" charset="0"/>
              <a:buChar char="•"/>
            </a:pPr>
            <a:r>
              <a:rPr lang="en-US" sz="2400" dirty="0" smtClean="0"/>
              <a:t>SLM 109 is a Class 1 (Type I) integrating sound level meter. </a:t>
            </a:r>
          </a:p>
          <a:p>
            <a:pPr>
              <a:buFont typeface="Arial" pitchFamily="34" charset="0"/>
              <a:buChar char="•"/>
            </a:pPr>
            <a:r>
              <a:rPr lang="en-US" sz="2400" dirty="0" smtClean="0"/>
              <a:t>It complies with the IEC61672 as well as ANSI S 1.4 standards</a:t>
            </a: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NOISE DOSE METER</a:t>
            </a:r>
            <a:endParaRPr lang="en-US" dirty="0"/>
          </a:p>
        </p:txBody>
      </p:sp>
      <p:pic>
        <p:nvPicPr>
          <p:cNvPr id="4" name="Content Placeholder 3" descr="safe51199vc.jpg"/>
          <p:cNvPicPr>
            <a:picLocks noGrp="1" noChangeAspect="1"/>
          </p:cNvPicPr>
          <p:nvPr>
            <p:ph idx="1"/>
          </p:nvPr>
        </p:nvPicPr>
        <p:blipFill>
          <a:blip r:embed="rId2" cstate="print"/>
          <a:stretch>
            <a:fillRect/>
          </a:stretch>
        </p:blipFill>
        <p:spPr>
          <a:xfrm>
            <a:off x="914400" y="1828800"/>
            <a:ext cx="2864083" cy="3962400"/>
          </a:xfrm>
        </p:spPr>
      </p:pic>
      <p:sp>
        <p:nvSpPr>
          <p:cNvPr id="5" name="Rectangle 4"/>
          <p:cNvSpPr/>
          <p:nvPr/>
        </p:nvSpPr>
        <p:spPr>
          <a:xfrm>
            <a:off x="4038600" y="1752600"/>
            <a:ext cx="4572000" cy="923330"/>
          </a:xfrm>
          <a:prstGeom prst="rect">
            <a:avLst/>
          </a:prstGeom>
        </p:spPr>
        <p:txBody>
          <a:bodyPr>
            <a:spAutoFit/>
          </a:bodyPr>
          <a:lstStyle/>
          <a:p>
            <a:endParaRPr lang="en-US" b="1" dirty="0" smtClean="0"/>
          </a:p>
          <a:p>
            <a:r>
              <a:rPr lang="en-US" dirty="0" smtClean="0"/>
              <a:t/>
            </a:r>
            <a:br>
              <a:rPr lang="en-US" dirty="0" smtClean="0"/>
            </a:br>
            <a:endParaRPr lang="en-US" dirty="0"/>
          </a:p>
        </p:txBody>
      </p:sp>
      <p:sp>
        <p:nvSpPr>
          <p:cNvPr id="6" name="Rectangle 5"/>
          <p:cNvSpPr/>
          <p:nvPr/>
        </p:nvSpPr>
        <p:spPr>
          <a:xfrm>
            <a:off x="4038600" y="2057400"/>
            <a:ext cx="4572000" cy="3693319"/>
          </a:xfrm>
          <a:prstGeom prst="rect">
            <a:avLst/>
          </a:prstGeom>
        </p:spPr>
        <p:txBody>
          <a:bodyPr wrap="square">
            <a:spAutoFit/>
          </a:bodyPr>
          <a:lstStyle/>
          <a:p>
            <a:r>
              <a:rPr lang="en-US" sz="2400" b="1" dirty="0" err="1" smtClean="0"/>
              <a:t>Bruel</a:t>
            </a:r>
            <a:r>
              <a:rPr lang="en-US" sz="2400" b="1" dirty="0" smtClean="0"/>
              <a:t> And </a:t>
            </a:r>
            <a:r>
              <a:rPr lang="en-US" sz="2400" b="1" dirty="0" err="1" smtClean="0"/>
              <a:t>Kjaer</a:t>
            </a:r>
            <a:r>
              <a:rPr lang="en-US" sz="2400" b="1" dirty="0" smtClean="0"/>
              <a:t> 4436</a:t>
            </a:r>
          </a:p>
          <a:p>
            <a:endParaRPr lang="en-US" sz="2400" b="1" dirty="0" smtClean="0"/>
          </a:p>
          <a:p>
            <a:pPr>
              <a:buFont typeface="Arial" pitchFamily="34" charset="0"/>
              <a:buChar char="•"/>
            </a:pPr>
            <a:r>
              <a:rPr lang="en-US" sz="2400" dirty="0" smtClean="0"/>
              <a:t>Type 4436 satisfies a wide range of noise exposure standards. It calculates, amongst other things.</a:t>
            </a:r>
          </a:p>
          <a:p>
            <a:pPr>
              <a:buFont typeface="Arial" pitchFamily="34" charset="0"/>
              <a:buChar char="•"/>
            </a:pPr>
            <a:r>
              <a:rPr lang="en-US" sz="2400" dirty="0" smtClean="0"/>
              <a:t>the Sound Exposure (Pa2h) and the Daily Personal Noise Exposure Level (</a:t>
            </a:r>
            <a:r>
              <a:rPr lang="en-US" sz="2400" dirty="0" err="1" smtClean="0"/>
              <a:t>LEP,d</a:t>
            </a:r>
            <a:r>
              <a:rPr lang="en-US" sz="2400" dirty="0" smtClean="0"/>
              <a:t>) as recommended by recent, influential standards.</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0" indent="-342900">
              <a:lnSpc>
                <a:spcPct val="150000"/>
              </a:lnSpc>
              <a:spcBef>
                <a:spcPct val="20000"/>
              </a:spcBef>
            </a:pPr>
            <a:r>
              <a:rPr lang="en-US" sz="3100" b="1" dirty="0" smtClean="0">
                <a:solidFill>
                  <a:prstClr val="black"/>
                </a:solidFill>
                <a:latin typeface="Times New Roman"/>
                <a:ea typeface="Times New Roman"/>
                <a:cs typeface="+mn-cs"/>
              </a:rPr>
              <a:t/>
            </a:r>
            <a:br>
              <a:rPr lang="en-US" sz="3100" b="1" dirty="0" smtClean="0">
                <a:solidFill>
                  <a:prstClr val="black"/>
                </a:solidFill>
                <a:latin typeface="Times New Roman"/>
                <a:ea typeface="Times New Roman"/>
                <a:cs typeface="+mn-cs"/>
              </a:rPr>
            </a:br>
            <a:r>
              <a:rPr lang="en-US" sz="3100" b="1" dirty="0" smtClean="0">
                <a:solidFill>
                  <a:prstClr val="black"/>
                </a:solidFill>
                <a:latin typeface="Times New Roman"/>
                <a:ea typeface="Times New Roman"/>
                <a:cs typeface="+mn-cs"/>
              </a:rPr>
              <a:t>FOLLOWING STEPS WILL BE INITIATED</a:t>
            </a:r>
            <a:r>
              <a:rPr lang="en-IN" sz="2200" dirty="0" smtClean="0">
                <a:solidFill>
                  <a:prstClr val="black"/>
                </a:solidFill>
                <a:latin typeface="Times New Roman"/>
                <a:ea typeface="Times New Roman"/>
                <a:cs typeface="+mn-cs"/>
              </a:rPr>
              <a:t/>
            </a:r>
            <a:br>
              <a:rPr lang="en-IN" sz="2200" dirty="0" smtClean="0">
                <a:solidFill>
                  <a:prstClr val="black"/>
                </a:solidFill>
                <a:latin typeface="Times New Roman"/>
                <a:ea typeface="Times New Roman"/>
                <a:cs typeface="+mn-cs"/>
              </a:rPr>
            </a:br>
            <a:endParaRPr lang="en-IN" dirty="0"/>
          </a:p>
        </p:txBody>
      </p:sp>
      <p:sp>
        <p:nvSpPr>
          <p:cNvPr id="3" name="Content Placeholder 2"/>
          <p:cNvSpPr>
            <a:spLocks noGrp="1"/>
          </p:cNvSpPr>
          <p:nvPr>
            <p:ph idx="1"/>
          </p:nvPr>
        </p:nvSpPr>
        <p:spPr/>
        <p:txBody>
          <a:bodyPr>
            <a:normAutofit fontScale="70000" lnSpcReduction="20000"/>
          </a:bodyPr>
          <a:lstStyle/>
          <a:p>
            <a:pPr lvl="0" algn="just">
              <a:lnSpc>
                <a:spcPct val="150000"/>
              </a:lnSpc>
              <a:buFont typeface="Wingdings"/>
              <a:buChar char=""/>
            </a:pPr>
            <a:r>
              <a:rPr lang="en-US" dirty="0" smtClean="0">
                <a:latin typeface="Times New Roman"/>
                <a:ea typeface="Times New Roman"/>
              </a:rPr>
              <a:t>Literature Review</a:t>
            </a:r>
            <a:endParaRPr lang="en-IN" dirty="0" smtClean="0">
              <a:latin typeface="Times New Roman"/>
              <a:ea typeface="Times New Roman"/>
            </a:endParaRPr>
          </a:p>
          <a:p>
            <a:pPr lvl="0" algn="just">
              <a:lnSpc>
                <a:spcPct val="150000"/>
              </a:lnSpc>
              <a:buFont typeface="Wingdings"/>
              <a:buChar char=""/>
            </a:pPr>
            <a:r>
              <a:rPr lang="en-US" dirty="0" smtClean="0">
                <a:latin typeface="Times New Roman"/>
                <a:ea typeface="Times New Roman"/>
              </a:rPr>
              <a:t>Generation of pre-field data using remote sensing data.</a:t>
            </a:r>
            <a:endParaRPr lang="en-IN" dirty="0" smtClean="0">
              <a:latin typeface="Times New Roman"/>
              <a:ea typeface="Times New Roman"/>
            </a:endParaRPr>
          </a:p>
          <a:p>
            <a:pPr lvl="0" algn="just">
              <a:lnSpc>
                <a:spcPct val="150000"/>
              </a:lnSpc>
              <a:buFont typeface="Wingdings"/>
              <a:buChar char=""/>
            </a:pPr>
            <a:r>
              <a:rPr lang="en-US" dirty="0" smtClean="0">
                <a:latin typeface="Times New Roman"/>
                <a:ea typeface="Times New Roman"/>
              </a:rPr>
              <a:t>Field verifications and Data collection.</a:t>
            </a:r>
            <a:endParaRPr lang="en-IN" dirty="0" smtClean="0">
              <a:latin typeface="Times New Roman"/>
              <a:ea typeface="Times New Roman"/>
            </a:endParaRPr>
          </a:p>
          <a:p>
            <a:pPr lvl="0" algn="just">
              <a:lnSpc>
                <a:spcPct val="150000"/>
              </a:lnSpc>
              <a:buFont typeface="Wingdings"/>
              <a:buChar char=""/>
            </a:pPr>
            <a:r>
              <a:rPr lang="en-US" dirty="0" smtClean="0">
                <a:latin typeface="Times New Roman"/>
                <a:ea typeface="Times New Roman"/>
              </a:rPr>
              <a:t>Collection of Data from Field </a:t>
            </a:r>
            <a:endParaRPr lang="en-IN" dirty="0" smtClean="0">
              <a:latin typeface="Times New Roman"/>
              <a:ea typeface="Times New Roman"/>
            </a:endParaRPr>
          </a:p>
          <a:p>
            <a:pPr lvl="0" algn="just">
              <a:lnSpc>
                <a:spcPct val="150000"/>
              </a:lnSpc>
              <a:buFont typeface="Wingdings"/>
              <a:buChar char=""/>
            </a:pPr>
            <a:r>
              <a:rPr lang="en-US" dirty="0" smtClean="0">
                <a:latin typeface="Times New Roman"/>
                <a:ea typeface="Times New Roman"/>
              </a:rPr>
              <a:t>Analysis of Data using statistical tool </a:t>
            </a:r>
            <a:endParaRPr lang="en-IN" dirty="0" smtClean="0">
              <a:latin typeface="Times New Roman"/>
              <a:ea typeface="Times New Roman"/>
            </a:endParaRPr>
          </a:p>
          <a:p>
            <a:pPr lvl="0" algn="just">
              <a:lnSpc>
                <a:spcPct val="150000"/>
              </a:lnSpc>
              <a:buFont typeface="Wingdings"/>
              <a:buChar char=""/>
            </a:pPr>
            <a:r>
              <a:rPr lang="en-US" dirty="0" smtClean="0">
                <a:latin typeface="Times New Roman"/>
                <a:ea typeface="Times New Roman"/>
              </a:rPr>
              <a:t>Spatial plotting of Noise Levels using GIS Software</a:t>
            </a:r>
            <a:endParaRPr lang="en-IN" dirty="0" smtClean="0">
              <a:latin typeface="Times New Roman"/>
              <a:ea typeface="Times New Roman"/>
            </a:endParaRPr>
          </a:p>
          <a:p>
            <a:pPr lvl="0" algn="just">
              <a:lnSpc>
                <a:spcPct val="150000"/>
              </a:lnSpc>
              <a:buFont typeface="Wingdings"/>
              <a:buChar char=""/>
            </a:pPr>
            <a:r>
              <a:rPr lang="en-US" dirty="0" smtClean="0">
                <a:latin typeface="Times New Roman"/>
                <a:ea typeface="Times New Roman"/>
              </a:rPr>
              <a:t>Preparation of Map for Noise Management</a:t>
            </a:r>
            <a:endParaRPr lang="en-IN" dirty="0" smtClean="0">
              <a:latin typeface="Times New Roman"/>
              <a:ea typeface="Times New Roman"/>
            </a:endParaRPr>
          </a:p>
          <a:p>
            <a:pPr lvl="0" algn="just">
              <a:lnSpc>
                <a:spcPct val="150000"/>
              </a:lnSpc>
              <a:buFont typeface="Wingdings"/>
              <a:buChar char=""/>
            </a:pPr>
            <a:r>
              <a:rPr lang="en-US" dirty="0" smtClean="0">
                <a:latin typeface="Times New Roman"/>
                <a:ea typeface="Times New Roman"/>
              </a:rPr>
              <a:t>Perform for alternatives to work out on pollution</a:t>
            </a:r>
            <a:endParaRPr lang="en-IN" dirty="0" smtClean="0">
              <a:latin typeface="Times New Roman"/>
              <a:ea typeface="Times New Roman"/>
            </a:endParaRPr>
          </a:p>
          <a:p>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0" indent="-342900">
              <a:spcBef>
                <a:spcPct val="20000"/>
              </a:spcBef>
            </a:pPr>
            <a:r>
              <a:rPr lang="en-US" sz="3600" b="1" dirty="0" smtClean="0">
                <a:solidFill>
                  <a:prstClr val="black"/>
                </a:solidFill>
                <a:latin typeface="Times New Roman" pitchFamily="18" charset="0"/>
                <a:ea typeface="+mn-ea"/>
                <a:cs typeface="Times New Roman" pitchFamily="18" charset="0"/>
              </a:rPr>
              <a:t>SIGNIFICANCE OF THE STUDY</a:t>
            </a:r>
            <a:r>
              <a:rPr lang="en-IN" sz="2000" dirty="0" smtClean="0">
                <a:solidFill>
                  <a:prstClr val="black"/>
                </a:solidFill>
                <a:ea typeface="+mn-ea"/>
                <a:cs typeface="+mn-cs"/>
              </a:rPr>
              <a:t/>
            </a:r>
            <a:br>
              <a:rPr lang="en-IN" sz="2000" dirty="0" smtClean="0">
                <a:solidFill>
                  <a:prstClr val="black"/>
                </a:solidFill>
                <a:ea typeface="+mn-ea"/>
                <a:cs typeface="+mn-cs"/>
              </a:rPr>
            </a:br>
            <a:endParaRPr lang="en-IN" dirty="0"/>
          </a:p>
        </p:txBody>
      </p:sp>
      <p:sp>
        <p:nvSpPr>
          <p:cNvPr id="3" name="Content Placeholder 2"/>
          <p:cNvSpPr>
            <a:spLocks noGrp="1"/>
          </p:cNvSpPr>
          <p:nvPr>
            <p:ph idx="1"/>
          </p:nvPr>
        </p:nvSpPr>
        <p:spPr>
          <a:xfrm>
            <a:off x="457200" y="1066800"/>
            <a:ext cx="8229600" cy="5257800"/>
          </a:xfrm>
        </p:spPr>
        <p:txBody>
          <a:bodyPr>
            <a:normAutofit fontScale="47500" lnSpcReduction="20000"/>
          </a:bodyPr>
          <a:lstStyle/>
          <a:p>
            <a:pPr algn="just"/>
            <a:r>
              <a:rPr lang="en-US" sz="4200" dirty="0" smtClean="0">
                <a:latin typeface="Times New Roman" pitchFamily="18" charset="0"/>
                <a:cs typeface="Times New Roman" pitchFamily="18" charset="0"/>
              </a:rPr>
              <a:t>To fight with the problems of environmental degradation and to meet the </a:t>
            </a:r>
            <a:r>
              <a:rPr lang="en-US" sz="4200" b="1" dirty="0" smtClean="0">
                <a:latin typeface="Times New Roman" pitchFamily="18" charset="0"/>
                <a:cs typeface="Times New Roman" pitchFamily="18" charset="0"/>
              </a:rPr>
              <a:t>challenges of sustainable development</a:t>
            </a:r>
            <a:r>
              <a:rPr lang="en-US" sz="4200" dirty="0" smtClean="0">
                <a:latin typeface="Times New Roman" pitchFamily="18" charset="0"/>
                <a:cs typeface="Times New Roman" pitchFamily="18" charset="0"/>
              </a:rPr>
              <a:t>, it is suggested that the </a:t>
            </a:r>
            <a:r>
              <a:rPr lang="en-US" sz="4200" b="1" dirty="0" smtClean="0">
                <a:latin typeface="Times New Roman" pitchFamily="18" charset="0"/>
                <a:cs typeface="Times New Roman" pitchFamily="18" charset="0"/>
              </a:rPr>
              <a:t>use of remote sensing and GIS</a:t>
            </a:r>
            <a:r>
              <a:rPr lang="en-US" sz="4200" dirty="0" smtClean="0">
                <a:latin typeface="Times New Roman" pitchFamily="18" charset="0"/>
                <a:cs typeface="Times New Roman" pitchFamily="18" charset="0"/>
              </a:rPr>
              <a:t> in conjunction with geospatial data is of vital importance. </a:t>
            </a:r>
          </a:p>
          <a:p>
            <a:pPr algn="just"/>
            <a:r>
              <a:rPr lang="en-US" sz="4200" dirty="0" smtClean="0">
                <a:latin typeface="Times New Roman" pitchFamily="18" charset="0"/>
                <a:cs typeface="Times New Roman" pitchFamily="18" charset="0"/>
              </a:rPr>
              <a:t>The problems and challenges faced by mankind are of national level but it has to be dealt at the local level. The data of the present study will be helpful for </a:t>
            </a:r>
            <a:r>
              <a:rPr lang="en-US" sz="4200" b="1" dirty="0" smtClean="0">
                <a:latin typeface="Times New Roman" pitchFamily="18" charset="0"/>
                <a:cs typeface="Times New Roman" pitchFamily="18" charset="0"/>
              </a:rPr>
              <a:t>Management plan</a:t>
            </a:r>
            <a:r>
              <a:rPr lang="en-US" sz="4200" dirty="0" smtClean="0">
                <a:latin typeface="Times New Roman" pitchFamily="18" charset="0"/>
                <a:cs typeface="Times New Roman" pitchFamily="18" charset="0"/>
              </a:rPr>
              <a:t> and to the </a:t>
            </a:r>
            <a:r>
              <a:rPr lang="en-US" sz="4200" b="1" dirty="0" smtClean="0">
                <a:latin typeface="Times New Roman" pitchFamily="18" charset="0"/>
                <a:cs typeface="Times New Roman" pitchFamily="18" charset="0"/>
              </a:rPr>
              <a:t>noise pollution index of Solapur (Smart) City</a:t>
            </a:r>
            <a:r>
              <a:rPr lang="en-US" sz="4200" dirty="0" smtClean="0">
                <a:latin typeface="Times New Roman" pitchFamily="18" charset="0"/>
                <a:cs typeface="Times New Roman" pitchFamily="18" charset="0"/>
              </a:rPr>
              <a:t>, so as to manage the Noise pollution. This study will helpful to the environmental researchers working on </a:t>
            </a:r>
            <a:r>
              <a:rPr lang="en-US" sz="4200" b="1" dirty="0" smtClean="0">
                <a:latin typeface="Times New Roman" pitchFamily="18" charset="0"/>
                <a:cs typeface="Times New Roman" pitchFamily="18" charset="0"/>
              </a:rPr>
              <a:t>Environmental management</a:t>
            </a:r>
            <a:r>
              <a:rPr lang="en-US" sz="4200" dirty="0" smtClean="0">
                <a:latin typeface="Times New Roman" pitchFamily="18" charset="0"/>
                <a:cs typeface="Times New Roman" pitchFamily="18" charset="0"/>
              </a:rPr>
              <a:t>.</a:t>
            </a:r>
            <a:endParaRPr lang="en-IN" sz="4200" dirty="0" smtClean="0">
              <a:latin typeface="Times New Roman" pitchFamily="18" charset="0"/>
              <a:cs typeface="Times New Roman" pitchFamily="18" charset="0"/>
            </a:endParaRPr>
          </a:p>
          <a:p>
            <a:pPr algn="just"/>
            <a:r>
              <a:rPr lang="en-IN" sz="4200" dirty="0" smtClean="0">
                <a:latin typeface="Times New Roman" pitchFamily="18" charset="0"/>
                <a:cs typeface="Times New Roman" pitchFamily="18" charset="0"/>
              </a:rPr>
              <a:t>According to World Health Organization, Central Pollution Control Board, Maharashtra Pollution Control Board and Ministry of Environment &amp; Forest showing special attention towards the recognition of noise as an environmental problem and </a:t>
            </a:r>
            <a:r>
              <a:rPr lang="en-IN" sz="4200" b="1" dirty="0" smtClean="0">
                <a:latin typeface="Times New Roman" pitchFamily="18" charset="0"/>
                <a:cs typeface="Times New Roman" pitchFamily="18" charset="0"/>
              </a:rPr>
              <a:t>its impact </a:t>
            </a:r>
            <a:r>
              <a:rPr lang="en-IN" sz="4200" dirty="0" smtClean="0">
                <a:latin typeface="Times New Roman" pitchFamily="18" charset="0"/>
                <a:cs typeface="Times New Roman" pitchFamily="18" charset="0"/>
              </a:rPr>
              <a:t>both on community and occupational environment is rapidly growing. </a:t>
            </a:r>
          </a:p>
          <a:p>
            <a:pPr algn="just"/>
            <a:r>
              <a:rPr lang="en-IN" sz="4200" dirty="0" smtClean="0">
                <a:latin typeface="Times New Roman" pitchFamily="18" charset="0"/>
                <a:cs typeface="Times New Roman" pitchFamily="18" charset="0"/>
              </a:rPr>
              <a:t>Generated data from this project will help us to </a:t>
            </a:r>
            <a:r>
              <a:rPr lang="en-IN" sz="4200" b="1" dirty="0" smtClean="0">
                <a:latin typeface="Times New Roman" pitchFamily="18" charset="0"/>
                <a:cs typeface="Times New Roman" pitchFamily="18" charset="0"/>
              </a:rPr>
              <a:t>minimize the impact of noise pollution </a:t>
            </a:r>
            <a:r>
              <a:rPr lang="en-IN" sz="4200" dirty="0" smtClean="0">
                <a:latin typeface="Times New Roman" pitchFamily="18" charset="0"/>
                <a:cs typeface="Times New Roman" pitchFamily="18" charset="0"/>
              </a:rPr>
              <a:t>while doing survey/data collection our major focus on </a:t>
            </a:r>
            <a:r>
              <a:rPr lang="en-IN" sz="4200" b="1" dirty="0" smtClean="0">
                <a:latin typeface="Times New Roman" pitchFamily="18" charset="0"/>
                <a:cs typeface="Times New Roman" pitchFamily="18" charset="0"/>
              </a:rPr>
              <a:t>awareness about noise pollution</a:t>
            </a:r>
            <a:r>
              <a:rPr lang="en-IN" sz="4200" dirty="0" smtClean="0">
                <a:latin typeface="Times New Roman" pitchFamily="18" charset="0"/>
                <a:cs typeface="Times New Roman" pitchFamily="18" charset="0"/>
              </a:rPr>
              <a:t>, again through posters and activity we will try to mitigate noise pollution regarding Sources, Effects Control Measures and Alternatives.</a:t>
            </a:r>
          </a:p>
          <a:p>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itchFamily="18" charset="0"/>
                <a:cs typeface="Times New Roman" pitchFamily="18" charset="0"/>
              </a:rPr>
              <a:t>REFERENCES </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181600"/>
          </a:xfrm>
        </p:spPr>
        <p:txBody>
          <a:bodyPr>
            <a:normAutofit fontScale="55000" lnSpcReduction="20000"/>
          </a:bodyPr>
          <a:lstStyle/>
          <a:p>
            <a:pPr>
              <a:buNone/>
            </a:pPr>
            <a:endParaRPr lang="en-IN"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Agarwal, S. and Swami, B.L. (2010): Status of Ambient Noise Levels in Jaipur City, Environment Conservation Journal. 11(1&amp;2):105-108.</a:t>
            </a:r>
            <a:endParaRPr lang="en-IN" dirty="0" smtClean="0">
              <a:latin typeface="Times New Roman" pitchFamily="18" charset="0"/>
              <a:cs typeface="Times New Roman" pitchFamily="18" charset="0"/>
            </a:endParaRPr>
          </a:p>
          <a:p>
            <a:pPr lvl="0"/>
            <a:r>
              <a:rPr lang="en-US" dirty="0" err="1" smtClean="0">
                <a:latin typeface="Times New Roman" pitchFamily="18" charset="0"/>
                <a:cs typeface="Times New Roman" pitchFamily="18" charset="0"/>
              </a:rPr>
              <a:t>Jamrah</a:t>
            </a:r>
            <a:r>
              <a:rPr lang="en-US" dirty="0" smtClean="0">
                <a:latin typeface="Times New Roman" pitchFamily="18" charset="0"/>
                <a:cs typeface="Times New Roman" pitchFamily="18" charset="0"/>
              </a:rPr>
              <a:t>, A. , Al-</a:t>
            </a:r>
            <a:r>
              <a:rPr lang="en-US" dirty="0" err="1" smtClean="0">
                <a:latin typeface="Times New Roman" pitchFamily="18" charset="0"/>
                <a:cs typeface="Times New Roman" pitchFamily="18" charset="0"/>
              </a:rPr>
              <a:t>Omari</a:t>
            </a:r>
            <a:r>
              <a:rPr lang="en-US" dirty="0" smtClean="0">
                <a:latin typeface="Times New Roman" pitchFamily="18" charset="0"/>
                <a:cs typeface="Times New Roman" pitchFamily="18" charset="0"/>
              </a:rPr>
              <a:t>, A. and </a:t>
            </a:r>
            <a:r>
              <a:rPr lang="en-US" dirty="0" err="1" smtClean="0">
                <a:latin typeface="Times New Roman" pitchFamily="18" charset="0"/>
                <a:cs typeface="Times New Roman" pitchFamily="18" charset="0"/>
              </a:rPr>
              <a:t>Sharabi</a:t>
            </a:r>
            <a:r>
              <a:rPr lang="en-US" dirty="0" smtClean="0">
                <a:latin typeface="Times New Roman" pitchFamily="18" charset="0"/>
                <a:cs typeface="Times New Roman" pitchFamily="18" charset="0"/>
              </a:rPr>
              <a:t>, R. (2006): Evaluation of Traffic Noise Pollution in Amman, Jordan. Environmental Monitoring and Assessment., 120: 499.</a:t>
            </a:r>
            <a:endParaRPr lang="en-IN" dirty="0" smtClean="0">
              <a:latin typeface="Times New Roman" pitchFamily="18" charset="0"/>
              <a:cs typeface="Times New Roman" pitchFamily="18" charset="0"/>
            </a:endParaRPr>
          </a:p>
          <a:p>
            <a:pPr lvl="0"/>
            <a:r>
              <a:rPr lang="en-IN" dirty="0" smtClean="0">
                <a:latin typeface="Times New Roman" pitchFamily="18" charset="0"/>
                <a:cs typeface="Times New Roman" pitchFamily="18" charset="0"/>
              </a:rPr>
              <a:t>Joshi, A. and </a:t>
            </a:r>
            <a:r>
              <a:rPr lang="en-IN" dirty="0" err="1" smtClean="0">
                <a:latin typeface="Times New Roman" pitchFamily="18" charset="0"/>
                <a:cs typeface="Times New Roman" pitchFamily="18" charset="0"/>
              </a:rPr>
              <a:t>Rane</a:t>
            </a:r>
            <a:r>
              <a:rPr lang="en-IN" dirty="0" smtClean="0">
                <a:latin typeface="Times New Roman" pitchFamily="18" charset="0"/>
                <a:cs typeface="Times New Roman" pitchFamily="18" charset="0"/>
              </a:rPr>
              <a:t>, P., Monitoring noise levels of vehicular traffic on Mumbai roads. International journal of research. 2012.</a:t>
            </a:r>
          </a:p>
          <a:p>
            <a:pPr lvl="0"/>
            <a:r>
              <a:rPr lang="en-IN" dirty="0" smtClean="0">
                <a:latin typeface="Times New Roman" pitchFamily="18" charset="0"/>
                <a:cs typeface="Times New Roman" pitchFamily="18" charset="0"/>
              </a:rPr>
              <a:t>K. F. </a:t>
            </a:r>
            <a:r>
              <a:rPr lang="en-IN" dirty="0" err="1" smtClean="0">
                <a:latin typeface="Times New Roman" pitchFamily="18" charset="0"/>
                <a:cs typeface="Times New Roman" pitchFamily="18" charset="0"/>
              </a:rPr>
              <a:t>Khairnar</a:t>
            </a:r>
            <a:r>
              <a:rPr lang="en-IN" dirty="0" smtClean="0">
                <a:latin typeface="Times New Roman" pitchFamily="18" charset="0"/>
                <a:cs typeface="Times New Roman" pitchFamily="18" charset="0"/>
              </a:rPr>
              <a:t> &amp; S.T. Ingle “Railway Transportation Noise: A Study on Monitoring &amp; Health Effects on Exposed Population”, </a:t>
            </a:r>
            <a:r>
              <a:rPr lang="en-IN" i="1" dirty="0" smtClean="0">
                <a:latin typeface="Times New Roman" pitchFamily="18" charset="0"/>
                <a:cs typeface="Times New Roman" pitchFamily="18" charset="0"/>
              </a:rPr>
              <a:t>Journal of Current Sciences </a:t>
            </a:r>
            <a:r>
              <a:rPr lang="en-IN" dirty="0" smtClean="0">
                <a:latin typeface="Times New Roman" pitchFamily="18" charset="0"/>
                <a:cs typeface="Times New Roman" pitchFamily="18" charset="0"/>
              </a:rPr>
              <a:t>Vol. 14, (1), pp.363-372, 2009 </a:t>
            </a:r>
          </a:p>
          <a:p>
            <a:pPr lvl="0"/>
            <a:r>
              <a:rPr lang="en-IN" dirty="0" smtClean="0">
                <a:latin typeface="Times New Roman" pitchFamily="18" charset="0"/>
                <a:cs typeface="Times New Roman" pitchFamily="18" charset="0"/>
              </a:rPr>
              <a:t>K. J. </a:t>
            </a:r>
            <a:r>
              <a:rPr lang="en-IN" dirty="0" err="1" smtClean="0">
                <a:latin typeface="Times New Roman" pitchFamily="18" charset="0"/>
                <a:cs typeface="Times New Roman" pitchFamily="18" charset="0"/>
              </a:rPr>
              <a:t>Dube</a:t>
            </a:r>
            <a:r>
              <a:rPr lang="en-IN" dirty="0" smtClean="0">
                <a:latin typeface="Times New Roman" pitchFamily="18" charset="0"/>
                <a:cs typeface="Times New Roman" pitchFamily="18" charset="0"/>
              </a:rPr>
              <a:t>, L. T. </a:t>
            </a:r>
            <a:r>
              <a:rPr lang="en-IN" dirty="0" err="1" smtClean="0">
                <a:latin typeface="Times New Roman" pitchFamily="18" charset="0"/>
                <a:cs typeface="Times New Roman" pitchFamily="18" charset="0"/>
              </a:rPr>
              <a:t>Ingale</a:t>
            </a:r>
            <a:r>
              <a:rPr lang="en-IN" dirty="0" smtClean="0">
                <a:latin typeface="Times New Roman" pitchFamily="18" charset="0"/>
                <a:cs typeface="Times New Roman" pitchFamily="18" charset="0"/>
              </a:rPr>
              <a:t>, S. T. Ingle ‘Hearing impairment among workers exposed to excessive levels of noise in ginning industries’ Noise and Health, September, 13:54, 348-55, (2011).</a:t>
            </a:r>
          </a:p>
          <a:p>
            <a:pPr lvl="0"/>
            <a:r>
              <a:rPr lang="en-IN" dirty="0" smtClean="0">
                <a:latin typeface="Times New Roman" pitchFamily="18" charset="0"/>
                <a:cs typeface="Times New Roman" pitchFamily="18" charset="0"/>
              </a:rPr>
              <a:t>Kumar, S. Assessment of Urban Noise Pollution in Vijayawada City, A.P, India. International Journal of Earth Sciences and Engineering, 2011, pp 459- 464.</a:t>
            </a:r>
          </a:p>
          <a:p>
            <a:pPr lvl="0"/>
            <a:r>
              <a:rPr lang="en-IN" dirty="0" smtClean="0">
                <a:latin typeface="Times New Roman" pitchFamily="18" charset="0"/>
                <a:cs typeface="Times New Roman" pitchFamily="18" charset="0"/>
              </a:rPr>
              <a:t>Lad, R. J. Patil, V. N. and </a:t>
            </a:r>
            <a:r>
              <a:rPr lang="en-IN" dirty="0" err="1" smtClean="0">
                <a:latin typeface="Times New Roman" pitchFamily="18" charset="0"/>
                <a:cs typeface="Times New Roman" pitchFamily="18" charset="0"/>
              </a:rPr>
              <a:t>Raut</a:t>
            </a:r>
            <a:r>
              <a:rPr lang="en-IN" dirty="0" smtClean="0">
                <a:latin typeface="Times New Roman" pitchFamily="18" charset="0"/>
                <a:cs typeface="Times New Roman" pitchFamily="18" charset="0"/>
              </a:rPr>
              <a:t>, P. D. (2011): Study of Noise Pollution during </a:t>
            </a:r>
            <a:r>
              <a:rPr lang="en-IN" dirty="0" err="1" smtClean="0">
                <a:latin typeface="Times New Roman" pitchFamily="18" charset="0"/>
                <a:cs typeface="Times New Roman" pitchFamily="18" charset="0"/>
              </a:rPr>
              <a:t>Deepawali</a:t>
            </a:r>
            <a:r>
              <a:rPr lang="en-IN" dirty="0" smtClean="0">
                <a:latin typeface="Times New Roman" pitchFamily="18" charset="0"/>
                <a:cs typeface="Times New Roman" pitchFamily="18" charset="0"/>
              </a:rPr>
              <a:t> Festival in Kolhapur City of Maharashtra, India. Indian Streams Research </a:t>
            </a:r>
            <a:r>
              <a:rPr lang="en-IN" dirty="0" err="1" smtClean="0">
                <a:latin typeface="Times New Roman" pitchFamily="18" charset="0"/>
                <a:cs typeface="Times New Roman" pitchFamily="18" charset="0"/>
              </a:rPr>
              <a:t>Journal.,Vol</a:t>
            </a:r>
            <a:r>
              <a:rPr lang="en-IN" dirty="0" smtClean="0">
                <a:latin typeface="Times New Roman" pitchFamily="18" charset="0"/>
                <a:cs typeface="Times New Roman" pitchFamily="18" charset="0"/>
              </a:rPr>
              <a:t>. 1, Issue VII :82.</a:t>
            </a:r>
          </a:p>
          <a:p>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itchFamily="18" charset="0"/>
                <a:cs typeface="Times New Roman" pitchFamily="18" charset="0"/>
              </a:rPr>
              <a:t>REFERENCES</a:t>
            </a:r>
            <a:endParaRPr lang="en-US" dirty="0"/>
          </a:p>
        </p:txBody>
      </p:sp>
      <p:sp>
        <p:nvSpPr>
          <p:cNvPr id="3" name="Content Placeholder 2"/>
          <p:cNvSpPr>
            <a:spLocks noGrp="1"/>
          </p:cNvSpPr>
          <p:nvPr>
            <p:ph idx="1"/>
          </p:nvPr>
        </p:nvSpPr>
        <p:spPr>
          <a:xfrm>
            <a:off x="457200" y="1447800"/>
            <a:ext cx="8229600" cy="5105400"/>
          </a:xfrm>
        </p:spPr>
        <p:txBody>
          <a:bodyPr>
            <a:normAutofit fontScale="55000" lnSpcReduction="20000"/>
          </a:bodyPr>
          <a:lstStyle/>
          <a:p>
            <a:pPr lvl="0"/>
            <a:r>
              <a:rPr lang="en-IN" dirty="0" err="1" smtClean="0">
                <a:latin typeface="Times New Roman" pitchFamily="18" charset="0"/>
                <a:cs typeface="Times New Roman" pitchFamily="18" charset="0"/>
              </a:rPr>
              <a:t>Nikhilkumar</a:t>
            </a:r>
            <a:r>
              <a:rPr lang="en-IN" dirty="0" smtClean="0">
                <a:latin typeface="Times New Roman" pitchFamily="18" charset="0"/>
                <a:cs typeface="Times New Roman" pitchFamily="18" charset="0"/>
              </a:rPr>
              <a:t> et. al.. Study on Noise Pollution level in Parks of Allahabad City, India. International Research Journal of Environment Sciences. (2013); 2(8): 88-90.</a:t>
            </a:r>
          </a:p>
          <a:p>
            <a:pPr lvl="0"/>
            <a:r>
              <a:rPr lang="en-US" dirty="0" smtClean="0">
                <a:latin typeface="Times New Roman" pitchFamily="18" charset="0"/>
                <a:cs typeface="Times New Roman" pitchFamily="18" charset="0"/>
              </a:rPr>
              <a:t>S. T. Ingle, B. G. </a:t>
            </a:r>
            <a:r>
              <a:rPr lang="en-US" dirty="0" err="1" smtClean="0">
                <a:latin typeface="Times New Roman" pitchFamily="18" charset="0"/>
                <a:cs typeface="Times New Roman" pitchFamily="18" charset="0"/>
              </a:rPr>
              <a:t>Pachpande</a:t>
            </a:r>
            <a:r>
              <a:rPr lang="en-US" dirty="0" smtClean="0">
                <a:latin typeface="Times New Roman" pitchFamily="18" charset="0"/>
                <a:cs typeface="Times New Roman" pitchFamily="18" charset="0"/>
              </a:rPr>
              <a:t>, N. D. </a:t>
            </a:r>
            <a:r>
              <a:rPr lang="en-US" dirty="0" err="1" smtClean="0">
                <a:latin typeface="Times New Roman" pitchFamily="18" charset="0"/>
                <a:cs typeface="Times New Roman" pitchFamily="18" charset="0"/>
              </a:rPr>
              <a:t>Wagh</a:t>
            </a:r>
            <a:r>
              <a:rPr lang="en-US" dirty="0" smtClean="0">
                <a:latin typeface="Times New Roman" pitchFamily="18" charset="0"/>
                <a:cs typeface="Times New Roman" pitchFamily="18" charset="0"/>
              </a:rPr>
              <a:t>, S. B. </a:t>
            </a:r>
            <a:r>
              <a:rPr lang="en-US" dirty="0" err="1" smtClean="0">
                <a:latin typeface="Times New Roman" pitchFamily="18" charset="0"/>
                <a:cs typeface="Times New Roman" pitchFamily="18" charset="0"/>
              </a:rPr>
              <a:t>Attarde</a:t>
            </a:r>
            <a:r>
              <a:rPr lang="en-US" dirty="0" smtClean="0">
                <a:latin typeface="Times New Roman" pitchFamily="18" charset="0"/>
                <a:cs typeface="Times New Roman" pitchFamily="18" charset="0"/>
              </a:rPr>
              <a:t>; ‘Noise exposure and hearing loss among traffic policemen working at busy streets of Jalgaon urban centre,’, Transportation Research Part-D, 10, 69-75. USA, (2005).</a:t>
            </a:r>
            <a:endParaRPr lang="en-IN" dirty="0" smtClean="0">
              <a:latin typeface="Times New Roman" pitchFamily="18" charset="0"/>
              <a:cs typeface="Times New Roman" pitchFamily="18" charset="0"/>
            </a:endParaRPr>
          </a:p>
          <a:p>
            <a:pPr lvl="0"/>
            <a:r>
              <a:rPr lang="en-IN" dirty="0" smtClean="0">
                <a:latin typeface="Times New Roman" pitchFamily="18" charset="0"/>
                <a:cs typeface="Times New Roman" pitchFamily="18" charset="0"/>
              </a:rPr>
              <a:t>S.B. </a:t>
            </a:r>
            <a:r>
              <a:rPr lang="en-IN" dirty="0" err="1" smtClean="0">
                <a:latin typeface="Times New Roman" pitchFamily="18" charset="0"/>
                <a:cs typeface="Times New Roman" pitchFamily="18" charset="0"/>
              </a:rPr>
              <a:t>Attarde</a:t>
            </a:r>
            <a:r>
              <a:rPr lang="en-IN" dirty="0" smtClean="0">
                <a:latin typeface="Times New Roman" pitchFamily="18" charset="0"/>
                <a:cs typeface="Times New Roman" pitchFamily="18" charset="0"/>
              </a:rPr>
              <a:t> &amp; S.T. Ingle “Hearing Impairment and Noise Annoyance among Auto Rickshaw Drivers Working in Jalgaon City”, Pollution Research, Vol. 1, (1),pp.139-142, 2007</a:t>
            </a:r>
          </a:p>
          <a:p>
            <a:pPr lvl="0"/>
            <a:r>
              <a:rPr lang="en-IN" dirty="0" smtClean="0">
                <a:latin typeface="Times New Roman" pitchFamily="18" charset="0"/>
                <a:cs typeface="Times New Roman" pitchFamily="18" charset="0"/>
              </a:rPr>
              <a:t>S.B. </a:t>
            </a:r>
            <a:r>
              <a:rPr lang="en-IN" dirty="0" err="1" smtClean="0">
                <a:latin typeface="Times New Roman" pitchFamily="18" charset="0"/>
                <a:cs typeface="Times New Roman" pitchFamily="18" charset="0"/>
              </a:rPr>
              <a:t>Attarde</a:t>
            </a:r>
            <a:r>
              <a:rPr lang="en-IN" dirty="0" smtClean="0">
                <a:latin typeface="Times New Roman" pitchFamily="18" charset="0"/>
                <a:cs typeface="Times New Roman" pitchFamily="18" charset="0"/>
              </a:rPr>
              <a:t> &amp; S.T. Ingle “Noise-induced Hearing Loss in Flour Mill Worker: A Case Study of Jalgaon city”, </a:t>
            </a:r>
            <a:r>
              <a:rPr lang="en-IN" i="1" dirty="0" smtClean="0">
                <a:latin typeface="Times New Roman" pitchFamily="18" charset="0"/>
                <a:cs typeface="Times New Roman" pitchFamily="18" charset="0"/>
              </a:rPr>
              <a:t>Journal of Environment and </a:t>
            </a:r>
            <a:r>
              <a:rPr lang="en-IN" i="1" dirty="0" err="1" smtClean="0">
                <a:latin typeface="Times New Roman" pitchFamily="18" charset="0"/>
                <a:cs typeface="Times New Roman" pitchFamily="18" charset="0"/>
              </a:rPr>
              <a:t>Ecoplanning</a:t>
            </a:r>
            <a:r>
              <a:rPr lang="en-IN" i="1" dirty="0" smtClean="0">
                <a:latin typeface="Times New Roman" pitchFamily="18" charset="0"/>
                <a:cs typeface="Times New Roman" pitchFamily="18" charset="0"/>
              </a:rPr>
              <a:t>, </a:t>
            </a:r>
            <a:r>
              <a:rPr lang="en-IN" dirty="0" smtClean="0">
                <a:latin typeface="Times New Roman" pitchFamily="18" charset="0"/>
                <a:cs typeface="Times New Roman" pitchFamily="18" charset="0"/>
              </a:rPr>
              <a:t>Vol. 12, (1), pp. 89-96, 2006 </a:t>
            </a:r>
          </a:p>
          <a:p>
            <a:pPr lvl="0"/>
            <a:r>
              <a:rPr lang="en-IN" dirty="0" smtClean="0">
                <a:latin typeface="Times New Roman" pitchFamily="18" charset="0"/>
                <a:cs typeface="Times New Roman" pitchFamily="18" charset="0"/>
              </a:rPr>
              <a:t>S.B. </a:t>
            </a:r>
            <a:r>
              <a:rPr lang="en-IN" dirty="0" err="1" smtClean="0">
                <a:latin typeface="Times New Roman" pitchFamily="18" charset="0"/>
                <a:cs typeface="Times New Roman" pitchFamily="18" charset="0"/>
              </a:rPr>
              <a:t>Attarde</a:t>
            </a:r>
            <a:r>
              <a:rPr lang="en-IN" dirty="0" smtClean="0">
                <a:latin typeface="Times New Roman" pitchFamily="18" charset="0"/>
                <a:cs typeface="Times New Roman" pitchFamily="18" charset="0"/>
              </a:rPr>
              <a:t> &amp; </a:t>
            </a:r>
            <a:r>
              <a:rPr lang="en-IN" dirty="0" err="1" smtClean="0">
                <a:latin typeface="Times New Roman" pitchFamily="18" charset="0"/>
                <a:cs typeface="Times New Roman" pitchFamily="18" charset="0"/>
              </a:rPr>
              <a:t>S.T.Ingle</a:t>
            </a:r>
            <a:r>
              <a:rPr lang="en-IN" dirty="0" smtClean="0">
                <a:latin typeface="Times New Roman" pitchFamily="18" charset="0"/>
                <a:cs typeface="Times New Roman" pitchFamily="18" charset="0"/>
              </a:rPr>
              <a:t> “Noise Related Health Problems along Two Wheeler Automobile Mechanics Working in Jalgaon City”, </a:t>
            </a:r>
            <a:r>
              <a:rPr lang="en-IN" i="1" dirty="0" smtClean="0">
                <a:latin typeface="Times New Roman" pitchFamily="18" charset="0"/>
                <a:cs typeface="Times New Roman" pitchFamily="18" charset="0"/>
              </a:rPr>
              <a:t>Bulletin of Environmental Science, </a:t>
            </a:r>
            <a:r>
              <a:rPr lang="en-IN" dirty="0" smtClean="0">
                <a:latin typeface="Times New Roman" pitchFamily="18" charset="0"/>
                <a:cs typeface="Times New Roman" pitchFamily="18" charset="0"/>
              </a:rPr>
              <a:t>Vol. XXII, pp. 99-103, 2005 </a:t>
            </a:r>
          </a:p>
          <a:p>
            <a:pPr lvl="0"/>
            <a:r>
              <a:rPr lang="en-US" dirty="0" err="1" smtClean="0">
                <a:latin typeface="Times New Roman" pitchFamily="18" charset="0"/>
                <a:cs typeface="Times New Roman" pitchFamily="18" charset="0"/>
              </a:rPr>
              <a:t>Sagar</a:t>
            </a:r>
            <a:r>
              <a:rPr lang="en-US" dirty="0" smtClean="0">
                <a:latin typeface="Times New Roman" pitchFamily="18" charset="0"/>
                <a:cs typeface="Times New Roman" pitchFamily="18" charset="0"/>
              </a:rPr>
              <a:t>, T. V. and </a:t>
            </a:r>
            <a:r>
              <a:rPr lang="en-US" dirty="0" err="1" smtClean="0">
                <a:latin typeface="Times New Roman" pitchFamily="18" charset="0"/>
                <a:cs typeface="Times New Roman" pitchFamily="18" charset="0"/>
              </a:rPr>
              <a:t>Rao</a:t>
            </a:r>
            <a:r>
              <a:rPr lang="en-US" dirty="0" smtClean="0">
                <a:latin typeface="Times New Roman" pitchFamily="18" charset="0"/>
                <a:cs typeface="Times New Roman" pitchFamily="18" charset="0"/>
              </a:rPr>
              <a:t>, G. N. (2006): Noise Pollution Levels in Visakhapatnam City (India). Journal of Environ. Science and &amp; </a:t>
            </a:r>
            <a:r>
              <a:rPr lang="en-US" dirty="0" err="1" smtClean="0">
                <a:latin typeface="Times New Roman" pitchFamily="18" charset="0"/>
                <a:cs typeface="Times New Roman" pitchFamily="18" charset="0"/>
              </a:rPr>
              <a:t>Engg</a:t>
            </a:r>
            <a:r>
              <a:rPr lang="en-US" dirty="0" smtClean="0">
                <a:latin typeface="Times New Roman" pitchFamily="18" charset="0"/>
                <a:cs typeface="Times New Roman" pitchFamily="18" charset="0"/>
              </a:rPr>
              <a:t>., Vol. 48, No .2: 139-142.</a:t>
            </a:r>
            <a:endParaRPr lang="en-IN" dirty="0" smtClean="0">
              <a:latin typeface="Times New Roman" pitchFamily="18" charset="0"/>
              <a:cs typeface="Times New Roman" pitchFamily="18" charset="0"/>
            </a:endParaRPr>
          </a:p>
          <a:p>
            <a:pPr lvl="0"/>
            <a:r>
              <a:rPr lang="en-IN" dirty="0" err="1" smtClean="0">
                <a:latin typeface="Times New Roman" pitchFamily="18" charset="0"/>
                <a:cs typeface="Times New Roman" pitchFamily="18" charset="0"/>
              </a:rPr>
              <a:t>Tripati</a:t>
            </a:r>
            <a:r>
              <a:rPr lang="en-IN" dirty="0" smtClean="0">
                <a:latin typeface="Times New Roman" pitchFamily="18" charset="0"/>
                <a:cs typeface="Times New Roman" pitchFamily="18" charset="0"/>
              </a:rPr>
              <a:t>, B.D., </a:t>
            </a:r>
            <a:r>
              <a:rPr lang="en-IN" dirty="0" err="1" smtClean="0">
                <a:latin typeface="Times New Roman" pitchFamily="18" charset="0"/>
                <a:cs typeface="Times New Roman" pitchFamily="18" charset="0"/>
              </a:rPr>
              <a:t>Pathak</a:t>
            </a:r>
            <a:r>
              <a:rPr lang="en-IN" dirty="0" smtClean="0">
                <a:latin typeface="Times New Roman" pitchFamily="18" charset="0"/>
                <a:cs typeface="Times New Roman" pitchFamily="18" charset="0"/>
              </a:rPr>
              <a:t>, Vinita and </a:t>
            </a:r>
            <a:r>
              <a:rPr lang="en-IN" dirty="0" err="1" smtClean="0">
                <a:latin typeface="Times New Roman" pitchFamily="18" charset="0"/>
                <a:cs typeface="Times New Roman" pitchFamily="18" charset="0"/>
              </a:rPr>
              <a:t>Upadhyay,Alka</a:t>
            </a:r>
            <a:r>
              <a:rPr lang="en-IN" dirty="0" smtClean="0">
                <a:latin typeface="Times New Roman" pitchFamily="18" charset="0"/>
                <a:cs typeface="Times New Roman" pitchFamily="18" charset="0"/>
              </a:rPr>
              <a:t> R. 2006. A case study of noise pollution in the city of Varanasi. Ind. J. Environ. Prot., 26(8): 737-741</a:t>
            </a:r>
          </a:p>
          <a:p>
            <a:pPr lvl="0"/>
            <a:r>
              <a:rPr lang="en-IN" dirty="0" err="1" smtClean="0">
                <a:latin typeface="Times New Roman" pitchFamily="18" charset="0"/>
                <a:cs typeface="Times New Roman" pitchFamily="18" charset="0"/>
              </a:rPr>
              <a:t>Vijayalakshmi</a:t>
            </a:r>
            <a:r>
              <a:rPr lang="en-IN" dirty="0" smtClean="0">
                <a:latin typeface="Times New Roman" pitchFamily="18" charset="0"/>
                <a:cs typeface="Times New Roman" pitchFamily="18" charset="0"/>
              </a:rPr>
              <a:t>, Martin J. and </a:t>
            </a:r>
            <a:r>
              <a:rPr lang="en-IN" dirty="0" err="1" smtClean="0">
                <a:latin typeface="Times New Roman" pitchFamily="18" charset="0"/>
                <a:cs typeface="Times New Roman" pitchFamily="18" charset="0"/>
              </a:rPr>
              <a:t>Kumaran</a:t>
            </a:r>
            <a:r>
              <a:rPr lang="en-IN" dirty="0" smtClean="0">
                <a:latin typeface="Times New Roman" pitchFamily="18" charset="0"/>
                <a:cs typeface="Times New Roman" pitchFamily="18" charset="0"/>
              </a:rPr>
              <a:t> </a:t>
            </a:r>
            <a:r>
              <a:rPr lang="en-IN" dirty="0" err="1" smtClean="0">
                <a:latin typeface="Times New Roman" pitchFamily="18" charset="0"/>
                <a:cs typeface="Times New Roman" pitchFamily="18" charset="0"/>
              </a:rPr>
              <a:t>Vasantha</a:t>
            </a:r>
            <a:r>
              <a:rPr lang="en-IN" dirty="0" smtClean="0">
                <a:latin typeface="Times New Roman" pitchFamily="18" charset="0"/>
                <a:cs typeface="Times New Roman" pitchFamily="18" charset="0"/>
              </a:rPr>
              <a:t> (2003) Noise Pollution proceedings of the Third International Conference on Environment and Health pp 597 – 603.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150000"/>
              </a:lnSpc>
              <a:spcAft>
                <a:spcPts val="0"/>
              </a:spcAft>
            </a:pPr>
            <a:r>
              <a:rPr lang="en-US" b="1" dirty="0" smtClean="0">
                <a:latin typeface="Times New Roman"/>
                <a:ea typeface="Times New Roman"/>
              </a:rPr>
              <a:t/>
            </a:r>
            <a:br>
              <a:rPr lang="en-US" b="1" dirty="0" smtClean="0">
                <a:latin typeface="Times New Roman"/>
                <a:ea typeface="Times New Roman"/>
              </a:rPr>
            </a:br>
            <a:r>
              <a:rPr lang="en-US" sz="3600" b="1" dirty="0" smtClean="0">
                <a:latin typeface="Times New Roman"/>
                <a:ea typeface="Times New Roman"/>
              </a:rPr>
              <a:t>INTRODUCTION</a:t>
            </a:r>
            <a:r>
              <a:rPr lang="en-US" b="1" dirty="0" smtClean="0">
                <a:latin typeface="Times New Roman"/>
                <a:ea typeface="Times New Roman"/>
              </a:rPr>
              <a:t> </a:t>
            </a:r>
            <a:r>
              <a:rPr lang="en-IN" dirty="0" smtClean="0">
                <a:latin typeface="Times New Roman"/>
                <a:ea typeface="Times New Roman"/>
              </a:rPr>
              <a:t/>
            </a:r>
            <a:br>
              <a:rPr lang="en-IN" dirty="0" smtClean="0">
                <a:latin typeface="Times New Roman"/>
                <a:ea typeface="Times New Roman"/>
              </a:rPr>
            </a:br>
            <a:endParaRPr lang="en-IN" dirty="0"/>
          </a:p>
        </p:txBody>
      </p:sp>
      <p:sp>
        <p:nvSpPr>
          <p:cNvPr id="3" name="Content Placeholder 2"/>
          <p:cNvSpPr>
            <a:spLocks noGrp="1"/>
          </p:cNvSpPr>
          <p:nvPr>
            <p:ph idx="1"/>
          </p:nvPr>
        </p:nvSpPr>
        <p:spPr/>
        <p:txBody>
          <a:bodyPr>
            <a:noAutofit/>
          </a:bodyPr>
          <a:lstStyle/>
          <a:p>
            <a:pPr algn="just"/>
            <a:r>
              <a:rPr lang="en-US" sz="2000" dirty="0" smtClean="0">
                <a:solidFill>
                  <a:schemeClr val="bg2">
                    <a:lumMod val="10000"/>
                  </a:schemeClr>
                </a:solidFill>
                <a:latin typeface="Times New Roman"/>
                <a:ea typeface="Calibri"/>
              </a:rPr>
              <a:t>According to Odum, noise pollution is the </a:t>
            </a:r>
            <a:r>
              <a:rPr lang="en-US" sz="2000" b="1" dirty="0" smtClean="0">
                <a:solidFill>
                  <a:schemeClr val="bg2">
                    <a:lumMod val="10000"/>
                  </a:schemeClr>
                </a:solidFill>
                <a:latin typeface="Times New Roman"/>
                <a:ea typeface="Calibri"/>
              </a:rPr>
              <a:t>unwanted sound</a:t>
            </a:r>
            <a:r>
              <a:rPr lang="en-US" sz="2000" dirty="0" smtClean="0">
                <a:solidFill>
                  <a:schemeClr val="bg2">
                    <a:lumMod val="10000"/>
                  </a:schemeClr>
                </a:solidFill>
                <a:latin typeface="Times New Roman"/>
                <a:ea typeface="Calibri"/>
              </a:rPr>
              <a:t> dumped into environment without regard to the adverse effect it may have. </a:t>
            </a:r>
          </a:p>
          <a:p>
            <a:pPr algn="just"/>
            <a:r>
              <a:rPr lang="en-US" sz="2000" dirty="0" smtClean="0">
                <a:solidFill>
                  <a:schemeClr val="bg2">
                    <a:lumMod val="10000"/>
                  </a:schemeClr>
                </a:solidFill>
                <a:latin typeface="Times New Roman"/>
                <a:ea typeface="Calibri"/>
              </a:rPr>
              <a:t>Noise pollution may be defined as any unwanted electromagnetic signal (sound) that produces </a:t>
            </a:r>
            <a:r>
              <a:rPr lang="en-US" sz="2000" b="1" dirty="0" smtClean="0">
                <a:solidFill>
                  <a:schemeClr val="bg2">
                    <a:lumMod val="10000"/>
                  </a:schemeClr>
                </a:solidFill>
                <a:latin typeface="Times New Roman"/>
                <a:ea typeface="Calibri"/>
              </a:rPr>
              <a:t>displeasing effect </a:t>
            </a:r>
            <a:r>
              <a:rPr lang="en-US" sz="2000" dirty="0" smtClean="0">
                <a:solidFill>
                  <a:schemeClr val="bg2">
                    <a:lumMod val="10000"/>
                  </a:schemeClr>
                </a:solidFill>
                <a:latin typeface="Times New Roman"/>
                <a:ea typeface="Calibri"/>
              </a:rPr>
              <a:t>and which interferes with human communication, comfort and health.</a:t>
            </a:r>
          </a:p>
          <a:p>
            <a:pPr algn="just"/>
            <a:r>
              <a:rPr lang="en-US" sz="2000" dirty="0" smtClean="0">
                <a:solidFill>
                  <a:schemeClr val="bg2">
                    <a:lumMod val="10000"/>
                  </a:schemeClr>
                </a:solidFill>
                <a:latin typeface="Times New Roman"/>
                <a:ea typeface="Calibri"/>
              </a:rPr>
              <a:t> Noise pollution also caused when the loudness of the sound becomes </a:t>
            </a:r>
            <a:r>
              <a:rPr lang="en-US" sz="2000" b="1" dirty="0" smtClean="0">
                <a:solidFill>
                  <a:schemeClr val="bg2">
                    <a:lumMod val="10000"/>
                  </a:schemeClr>
                </a:solidFill>
                <a:latin typeface="Times New Roman"/>
                <a:ea typeface="Calibri"/>
              </a:rPr>
              <a:t>irritating or unbearable</a:t>
            </a:r>
          </a:p>
          <a:p>
            <a:pPr algn="just"/>
            <a:endParaRPr lang="en-US" sz="2000" dirty="0" smtClean="0">
              <a:latin typeface="Times New Roman"/>
            </a:endParaRPr>
          </a:p>
          <a:p>
            <a:pPr algn="just"/>
            <a:endParaRPr lang="en-IN" sz="2000" dirty="0"/>
          </a:p>
        </p:txBody>
      </p:sp>
      <p:pic>
        <p:nvPicPr>
          <p:cNvPr id="9" name="Picture 8" descr="download.jpg"/>
          <p:cNvPicPr>
            <a:picLocks noChangeAspect="1"/>
          </p:cNvPicPr>
          <p:nvPr/>
        </p:nvPicPr>
        <p:blipFill>
          <a:blip r:embed="rId2" cstate="print"/>
          <a:stretch>
            <a:fillRect/>
          </a:stretch>
        </p:blipFill>
        <p:spPr>
          <a:xfrm>
            <a:off x="990600" y="4267200"/>
            <a:ext cx="2009775" cy="1962150"/>
          </a:xfrm>
          <a:prstGeom prst="rect">
            <a:avLst/>
          </a:prstGeom>
        </p:spPr>
      </p:pic>
      <p:pic>
        <p:nvPicPr>
          <p:cNvPr id="10" name="Picture 9" descr="images.png"/>
          <p:cNvPicPr>
            <a:picLocks noChangeAspect="1"/>
          </p:cNvPicPr>
          <p:nvPr/>
        </p:nvPicPr>
        <p:blipFill>
          <a:blip r:embed="rId3" cstate="print"/>
          <a:stretch>
            <a:fillRect/>
          </a:stretch>
        </p:blipFill>
        <p:spPr>
          <a:xfrm>
            <a:off x="3733800" y="4191000"/>
            <a:ext cx="1905000" cy="1905000"/>
          </a:xfrm>
          <a:prstGeom prst="rect">
            <a:avLst/>
          </a:prstGeom>
        </p:spPr>
      </p:pic>
      <p:pic>
        <p:nvPicPr>
          <p:cNvPr id="11" name="Picture 10" descr="DF.jpg"/>
          <p:cNvPicPr>
            <a:picLocks noChangeAspect="1"/>
          </p:cNvPicPr>
          <p:nvPr/>
        </p:nvPicPr>
        <p:blipFill>
          <a:blip r:embed="rId4" cstate="print"/>
          <a:stretch>
            <a:fillRect/>
          </a:stretch>
        </p:blipFill>
        <p:spPr>
          <a:xfrm>
            <a:off x="5715000" y="4343400"/>
            <a:ext cx="2781300" cy="1647825"/>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752600"/>
            <a:ext cx="8229600" cy="1143000"/>
          </a:xfrm>
        </p:spPr>
        <p:txBody>
          <a:bodyPr>
            <a:normAutofit/>
          </a:bodyPr>
          <a:lstStyle/>
          <a:p>
            <a:r>
              <a:rPr lang="en-US" sz="4800" dirty="0" smtClean="0">
                <a:latin typeface="Copperplate Gothic Bold" pitchFamily="34" charset="0"/>
              </a:rPr>
              <a:t>Thank you </a:t>
            </a:r>
            <a:endParaRPr lang="en-US" sz="4800" dirty="0">
              <a:latin typeface="Copperplate Gothic Bold" pitchFamily="34" charset="0"/>
            </a:endParaRPr>
          </a:p>
        </p:txBody>
      </p:sp>
      <p:sp>
        <p:nvSpPr>
          <p:cNvPr id="3" name="Content Placeholder 2"/>
          <p:cNvSpPr>
            <a:spLocks noGrp="1"/>
          </p:cNvSpPr>
          <p:nvPr>
            <p:ph idx="1"/>
          </p:nvPr>
        </p:nvSpPr>
        <p:spPr>
          <a:xfrm>
            <a:off x="381000" y="2895600"/>
            <a:ext cx="8229600" cy="4525963"/>
          </a:xfrm>
        </p:spPr>
        <p:txBody>
          <a:bodyPr/>
          <a:lstStyle/>
          <a:p>
            <a:pPr algn="ctr">
              <a:buNone/>
            </a:pPr>
            <a:r>
              <a:rPr lang="en-US" b="1" dirty="0" smtClean="0">
                <a:latin typeface="Copperplate Gothic Light" pitchFamily="34" charset="0"/>
              </a:rPr>
              <a:t>    Be </a:t>
            </a:r>
            <a:r>
              <a:rPr lang="en-US" b="1" dirty="0">
                <a:latin typeface="Copperplate Gothic Light" pitchFamily="34" charset="0"/>
              </a:rPr>
              <a:t>kind for your future generations and start </a:t>
            </a:r>
            <a:r>
              <a:rPr lang="en-US" b="1" dirty="0" smtClean="0">
                <a:latin typeface="Copperplate Gothic Light" pitchFamily="34" charset="0"/>
              </a:rPr>
              <a:t>to keep </a:t>
            </a:r>
            <a:r>
              <a:rPr lang="en-US" b="1" dirty="0">
                <a:latin typeface="Copperplate Gothic Light" pitchFamily="34" charset="0"/>
              </a:rPr>
              <a:t>silence</a:t>
            </a:r>
            <a:r>
              <a:rPr lang="en-US" b="1" dirty="0" smtClean="0">
                <a:latin typeface="Copperplate Gothic Light" pitchFamily="34" charset="0"/>
              </a:rPr>
              <a:t>.</a:t>
            </a:r>
            <a:endParaRPr lang="en-US" dirty="0" smtClean="0"/>
          </a:p>
          <a:p>
            <a:pPr algn="ctr">
              <a:buNone/>
            </a:pPr>
            <a:r>
              <a:rPr lang="en-US" sz="1400" b="1" dirty="0" smtClean="0">
                <a:latin typeface="Corbel" pitchFamily="34" charset="0"/>
              </a:rPr>
              <a:t>          suyog22kar@gmail.com</a:t>
            </a:r>
            <a:endParaRPr lang="en-US" sz="1400" b="1" dirty="0">
              <a:latin typeface="Corbe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200000"/>
              </a:lnSpc>
              <a:spcAft>
                <a:spcPts val="0"/>
              </a:spcAft>
            </a:pPr>
            <a:r>
              <a:rPr lang="en-US" sz="3600" b="1" dirty="0" smtClean="0">
                <a:latin typeface="Times New Roman"/>
                <a:ea typeface="Calibri"/>
                <a:cs typeface="Times New Roman"/>
              </a:rPr>
              <a:t/>
            </a:r>
            <a:br>
              <a:rPr lang="en-US" sz="3600" b="1" dirty="0" smtClean="0">
                <a:latin typeface="Times New Roman"/>
                <a:ea typeface="Calibri"/>
                <a:cs typeface="Times New Roman"/>
              </a:rPr>
            </a:br>
            <a:r>
              <a:rPr lang="en-US" sz="2700" b="1" dirty="0" smtClean="0">
                <a:latin typeface="Times New Roman"/>
                <a:ea typeface="Calibri"/>
                <a:cs typeface="Times New Roman"/>
              </a:rPr>
              <a:t>SOURCES OF NOISE POLLUTION</a:t>
            </a:r>
            <a:r>
              <a:rPr lang="en-IN" sz="4000" dirty="0" smtClean="0">
                <a:ea typeface="Calibri"/>
                <a:cs typeface="Times New Roman"/>
              </a:rPr>
              <a:t/>
            </a:r>
            <a:br>
              <a:rPr lang="en-IN" sz="4000" dirty="0" smtClean="0">
                <a:ea typeface="Calibri"/>
                <a:cs typeface="Times New Roman"/>
              </a:rPr>
            </a:br>
            <a:endParaRPr lang="en-IN" dirty="0"/>
          </a:p>
        </p:txBody>
      </p:sp>
      <p:sp>
        <p:nvSpPr>
          <p:cNvPr id="3" name="Content Placeholder 2"/>
          <p:cNvSpPr>
            <a:spLocks noGrp="1"/>
          </p:cNvSpPr>
          <p:nvPr>
            <p:ph idx="1"/>
          </p:nvPr>
        </p:nvSpPr>
        <p:spPr>
          <a:xfrm>
            <a:off x="457200" y="1143000"/>
            <a:ext cx="8229600" cy="4983163"/>
          </a:xfrm>
        </p:spPr>
        <p:txBody>
          <a:bodyPr>
            <a:normAutofit/>
          </a:bodyPr>
          <a:lstStyle/>
          <a:p>
            <a:pPr algn="just">
              <a:lnSpc>
                <a:spcPct val="200000"/>
              </a:lnSpc>
              <a:spcAft>
                <a:spcPts val="0"/>
              </a:spcAft>
              <a:buFont typeface="Wingdings" pitchFamily="2" charset="2"/>
              <a:buChar char="Ø"/>
            </a:pPr>
            <a:r>
              <a:rPr lang="en-US" sz="1800" u="sng" dirty="0" smtClean="0">
                <a:latin typeface="Times New Roman" pitchFamily="18" charset="0"/>
                <a:ea typeface="Calibri"/>
                <a:cs typeface="Times New Roman" pitchFamily="18" charset="0"/>
              </a:rPr>
              <a:t>Industrial Sources  </a:t>
            </a:r>
            <a:r>
              <a:rPr lang="en-US" sz="1800" dirty="0" smtClean="0">
                <a:latin typeface="Times New Roman" pitchFamily="18" charset="0"/>
                <a:ea typeface="Calibri"/>
                <a:cs typeface="Times New Roman" pitchFamily="18" charset="0"/>
              </a:rPr>
              <a:t>- </a:t>
            </a:r>
            <a:r>
              <a:rPr lang="en-US" sz="1600" dirty="0" smtClean="0">
                <a:latin typeface="Times New Roman"/>
                <a:ea typeface="Calibri"/>
              </a:rPr>
              <a:t>Textile mills, printing presses, engineering and metal works </a:t>
            </a:r>
            <a:endParaRPr lang="en-US" sz="1800" dirty="0" smtClean="0">
              <a:latin typeface="Times New Roman" pitchFamily="18" charset="0"/>
              <a:ea typeface="Calibri"/>
              <a:cs typeface="Times New Roman" pitchFamily="18" charset="0"/>
            </a:endParaRPr>
          </a:p>
          <a:p>
            <a:pPr algn="just">
              <a:lnSpc>
                <a:spcPct val="200000"/>
              </a:lnSpc>
              <a:buFont typeface="Wingdings" pitchFamily="2" charset="2"/>
              <a:buChar char="Ø"/>
            </a:pPr>
            <a:r>
              <a:rPr lang="en-US" sz="1800" u="sng" dirty="0" smtClean="0">
                <a:latin typeface="Times New Roman" pitchFamily="18" charset="0"/>
                <a:ea typeface="Calibri"/>
                <a:cs typeface="Times New Roman" pitchFamily="18" charset="0"/>
              </a:rPr>
              <a:t>Transportation</a:t>
            </a:r>
            <a:r>
              <a:rPr lang="en-US" sz="1800" dirty="0" smtClean="0">
                <a:latin typeface="Times New Roman" pitchFamily="18" charset="0"/>
                <a:ea typeface="Calibri"/>
                <a:cs typeface="Times New Roman" pitchFamily="18" charset="0"/>
              </a:rPr>
              <a:t>   - </a:t>
            </a:r>
            <a:r>
              <a:rPr lang="en-US" sz="1600" dirty="0" smtClean="0">
                <a:latin typeface="Times New Roman"/>
                <a:ea typeface="Calibri"/>
              </a:rPr>
              <a:t>Heavy trucks, buses trains, jet-planes, motor-cycles, scooters</a:t>
            </a:r>
            <a:endParaRPr lang="en-IN" sz="1600" dirty="0" smtClean="0">
              <a:latin typeface="Times New Roman" pitchFamily="18" charset="0"/>
              <a:ea typeface="Calibri"/>
              <a:cs typeface="Times New Roman" pitchFamily="18" charset="0"/>
            </a:endParaRPr>
          </a:p>
          <a:p>
            <a:pPr algn="just">
              <a:lnSpc>
                <a:spcPct val="200000"/>
              </a:lnSpc>
              <a:buFont typeface="Wingdings" pitchFamily="2" charset="2"/>
              <a:buChar char="Ø"/>
            </a:pPr>
            <a:r>
              <a:rPr lang="en-US" sz="1800" u="sng" dirty="0" smtClean="0">
                <a:latin typeface="Times New Roman" pitchFamily="18" charset="0"/>
                <a:ea typeface="Calibri"/>
                <a:cs typeface="Times New Roman" pitchFamily="18" charset="0"/>
              </a:rPr>
              <a:t>Household  </a:t>
            </a:r>
            <a:r>
              <a:rPr lang="en-US" sz="1800" dirty="0" smtClean="0">
                <a:latin typeface="Times New Roman" pitchFamily="18" charset="0"/>
                <a:ea typeface="Calibri"/>
                <a:cs typeface="Times New Roman" pitchFamily="18" charset="0"/>
              </a:rPr>
              <a:t> -  </a:t>
            </a:r>
            <a:r>
              <a:rPr lang="en-US" sz="1600" dirty="0" smtClean="0">
                <a:latin typeface="Times New Roman"/>
                <a:ea typeface="Calibri"/>
              </a:rPr>
              <a:t>mixer-grinders,, desert coolers, audio systems,  vacuum cleaners</a:t>
            </a:r>
            <a:endParaRPr lang="en-IN" sz="1600" dirty="0" smtClean="0">
              <a:latin typeface="Times New Roman" pitchFamily="18" charset="0"/>
              <a:ea typeface="Calibri"/>
              <a:cs typeface="Times New Roman" pitchFamily="18" charset="0"/>
            </a:endParaRPr>
          </a:p>
          <a:p>
            <a:pPr algn="just">
              <a:lnSpc>
                <a:spcPct val="200000"/>
              </a:lnSpc>
              <a:buFont typeface="Wingdings" pitchFamily="2" charset="2"/>
              <a:buChar char="Ø"/>
            </a:pPr>
            <a:r>
              <a:rPr lang="en-US" sz="1800" u="sng" dirty="0" smtClean="0">
                <a:latin typeface="Times New Roman" pitchFamily="18" charset="0"/>
                <a:ea typeface="Calibri"/>
                <a:cs typeface="Times New Roman" pitchFamily="18" charset="0"/>
              </a:rPr>
              <a:t>Public Address   </a:t>
            </a:r>
            <a:r>
              <a:rPr lang="en-US" sz="1800" dirty="0" smtClean="0">
                <a:latin typeface="Times New Roman" pitchFamily="18" charset="0"/>
                <a:ea typeface="Calibri"/>
                <a:cs typeface="Times New Roman" pitchFamily="18" charset="0"/>
              </a:rPr>
              <a:t>-  </a:t>
            </a:r>
            <a:r>
              <a:rPr lang="en-US" sz="1600" dirty="0" smtClean="0">
                <a:latin typeface="Times New Roman" pitchFamily="18" charset="0"/>
                <a:ea typeface="Calibri"/>
                <a:cs typeface="Times New Roman" pitchFamily="18" charset="0"/>
              </a:rPr>
              <a:t>System </a:t>
            </a:r>
            <a:r>
              <a:rPr lang="en-US" sz="1600" dirty="0" smtClean="0">
                <a:latin typeface="Times New Roman"/>
                <a:ea typeface="Calibri"/>
              </a:rPr>
              <a:t>religious function, birth, death, marriage</a:t>
            </a:r>
            <a:endParaRPr lang="en-US" sz="1800" dirty="0" smtClean="0">
              <a:latin typeface="Times New Roman" pitchFamily="18" charset="0"/>
              <a:ea typeface="Calibri"/>
              <a:cs typeface="Times New Roman" pitchFamily="18" charset="0"/>
            </a:endParaRPr>
          </a:p>
          <a:p>
            <a:pPr algn="just">
              <a:lnSpc>
                <a:spcPct val="200000"/>
              </a:lnSpc>
              <a:buFont typeface="Wingdings" pitchFamily="2" charset="2"/>
              <a:buChar char="Ø"/>
            </a:pPr>
            <a:r>
              <a:rPr lang="en-US" sz="1800" u="sng" dirty="0" smtClean="0">
                <a:latin typeface="Times New Roman" pitchFamily="18" charset="0"/>
                <a:ea typeface="Calibri"/>
                <a:cs typeface="Times New Roman" pitchFamily="18" charset="0"/>
              </a:rPr>
              <a:t>Agricultural Machines  </a:t>
            </a:r>
            <a:r>
              <a:rPr lang="en-US" sz="1600" dirty="0" smtClean="0">
                <a:latin typeface="Times New Roman" pitchFamily="18" charset="0"/>
                <a:ea typeface="Calibri"/>
                <a:cs typeface="Times New Roman" pitchFamily="18" charset="0"/>
              </a:rPr>
              <a:t>- </a:t>
            </a:r>
            <a:r>
              <a:rPr lang="en-US" sz="1600" dirty="0" smtClean="0">
                <a:latin typeface="Times New Roman"/>
                <a:ea typeface="Calibri"/>
              </a:rPr>
              <a:t>Tractors, thrashers, harvesters, tube wells, powered tillers </a:t>
            </a:r>
            <a:endParaRPr lang="en-IN" sz="1400" dirty="0" smtClean="0">
              <a:latin typeface="Times New Roman" pitchFamily="18" charset="0"/>
              <a:ea typeface="Calibri"/>
              <a:cs typeface="Times New Roman" pitchFamily="18" charset="0"/>
            </a:endParaRPr>
          </a:p>
          <a:p>
            <a:pPr algn="just">
              <a:lnSpc>
                <a:spcPct val="200000"/>
              </a:lnSpc>
              <a:buFont typeface="Wingdings" pitchFamily="2" charset="2"/>
              <a:buChar char="Ø"/>
            </a:pPr>
            <a:r>
              <a:rPr lang="en-US" sz="1800" u="sng" dirty="0" smtClean="0">
                <a:latin typeface="Times New Roman" pitchFamily="18" charset="0"/>
                <a:ea typeface="Calibri"/>
                <a:cs typeface="Times New Roman" pitchFamily="18" charset="0"/>
              </a:rPr>
              <a:t>Defense Equipment  </a:t>
            </a:r>
            <a:r>
              <a:rPr lang="en-US" sz="1600" dirty="0" smtClean="0">
                <a:latin typeface="Times New Roman" pitchFamily="18" charset="0"/>
                <a:ea typeface="Calibri"/>
                <a:cs typeface="Times New Roman" pitchFamily="18" charset="0"/>
              </a:rPr>
              <a:t>-  </a:t>
            </a:r>
            <a:r>
              <a:rPr lang="en-US" sz="1600" dirty="0" smtClean="0">
                <a:latin typeface="Times New Roman"/>
                <a:ea typeface="Calibri"/>
              </a:rPr>
              <a:t>artillery, tanks, launching of rockets, explosions,</a:t>
            </a:r>
            <a:endParaRPr lang="en-IN" sz="1400" dirty="0" smtClean="0">
              <a:latin typeface="Times New Roman" pitchFamily="18" charset="0"/>
              <a:ea typeface="Calibri"/>
              <a:cs typeface="Times New Roman" pitchFamily="18" charset="0"/>
            </a:endParaRPr>
          </a:p>
          <a:p>
            <a:pPr algn="just">
              <a:lnSpc>
                <a:spcPct val="200000"/>
              </a:lnSpc>
              <a:buFont typeface="Wingdings" pitchFamily="2" charset="2"/>
              <a:buChar char="Ø"/>
            </a:pPr>
            <a:r>
              <a:rPr lang="en-US" sz="1800" u="sng" dirty="0" smtClean="0">
                <a:latin typeface="Times New Roman" pitchFamily="18" charset="0"/>
                <a:ea typeface="Calibri"/>
                <a:cs typeface="Times New Roman" pitchFamily="18" charset="0"/>
              </a:rPr>
              <a:t>Political Activities </a:t>
            </a:r>
            <a:r>
              <a:rPr lang="en-US" sz="1600" dirty="0" smtClean="0">
                <a:latin typeface="Times New Roman" pitchFamily="18" charset="0"/>
                <a:ea typeface="Calibri"/>
                <a:cs typeface="Times New Roman" pitchFamily="18" charset="0"/>
              </a:rPr>
              <a:t>-    </a:t>
            </a:r>
            <a:r>
              <a:rPr lang="en-US" sz="1600" dirty="0" smtClean="0">
                <a:latin typeface="Times New Roman"/>
                <a:ea typeface="Calibri"/>
              </a:rPr>
              <a:t>slogans, election propaganda, processions, and rallies</a:t>
            </a:r>
            <a:endParaRPr lang="en-IN" sz="1400" dirty="0" smtClean="0">
              <a:latin typeface="Times New Roman" pitchFamily="18" charset="0"/>
              <a:ea typeface="Calibri"/>
              <a:cs typeface="Times New Roman" pitchFamily="18" charset="0"/>
            </a:endParaRPr>
          </a:p>
          <a:p>
            <a:pPr algn="just">
              <a:lnSpc>
                <a:spcPct val="200000"/>
              </a:lnSpc>
              <a:buFont typeface="Wingdings" pitchFamily="2" charset="2"/>
              <a:buChar char="Ø"/>
            </a:pPr>
            <a:r>
              <a:rPr lang="en-US" sz="1800" u="sng" dirty="0" smtClean="0">
                <a:latin typeface="Times New Roman" pitchFamily="18" charset="0"/>
                <a:ea typeface="Calibri"/>
                <a:cs typeface="Times New Roman" pitchFamily="18" charset="0"/>
              </a:rPr>
              <a:t>Miscellaneous Sources   </a:t>
            </a:r>
            <a:r>
              <a:rPr lang="en-US" sz="1600" dirty="0" smtClean="0">
                <a:latin typeface="Times New Roman" pitchFamily="18" charset="0"/>
                <a:ea typeface="Calibri"/>
                <a:cs typeface="Times New Roman" pitchFamily="18" charset="0"/>
              </a:rPr>
              <a:t>- </a:t>
            </a:r>
            <a:r>
              <a:rPr lang="en-US" sz="1600" dirty="0" smtClean="0">
                <a:latin typeface="Times New Roman"/>
                <a:ea typeface="Calibri"/>
              </a:rPr>
              <a:t>construction-works, blasting, bulldozing, stone crushing </a:t>
            </a:r>
            <a:endParaRPr lang="en-IN" sz="1400" dirty="0" smtClean="0">
              <a:latin typeface="Times New Roman" pitchFamily="18" charset="0"/>
              <a:ea typeface="Calibri"/>
              <a:cs typeface="Times New Roman" pitchFamily="18" charset="0"/>
            </a:endParaRPr>
          </a:p>
          <a:p>
            <a:pPr algn="just">
              <a:lnSpc>
                <a:spcPct val="200000"/>
              </a:lnSpc>
              <a:spcAft>
                <a:spcPts val="0"/>
              </a:spcAft>
            </a:pPr>
            <a:endParaRPr lang="en-IN" sz="1200" dirty="0" smtClean="0">
              <a:ea typeface="Calibri"/>
              <a:cs typeface="Times New Roman"/>
            </a:endParaRPr>
          </a:p>
          <a:p>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ct val="200000"/>
              </a:lnSpc>
              <a:spcAft>
                <a:spcPts val="0"/>
              </a:spcAft>
            </a:pPr>
            <a:r>
              <a:rPr lang="en-US" sz="2800" b="1" dirty="0" smtClean="0">
                <a:latin typeface="Times New Roman"/>
                <a:ea typeface="Calibri"/>
                <a:cs typeface="Times New Roman"/>
              </a:rPr>
              <a:t/>
            </a:r>
            <a:br>
              <a:rPr lang="en-US" sz="2800" b="1" dirty="0" smtClean="0">
                <a:latin typeface="Times New Roman"/>
                <a:ea typeface="Calibri"/>
                <a:cs typeface="Times New Roman"/>
              </a:rPr>
            </a:br>
            <a:r>
              <a:rPr lang="en-US" sz="2800" b="1" dirty="0" smtClean="0">
                <a:latin typeface="Times New Roman"/>
                <a:ea typeface="Calibri"/>
                <a:cs typeface="Times New Roman"/>
              </a:rPr>
              <a:t>EFFECTS OF NOISE</a:t>
            </a:r>
            <a:r>
              <a:rPr lang="en-IN" sz="3200" b="1" dirty="0" smtClean="0">
                <a:ea typeface="Calibri"/>
                <a:cs typeface="Times New Roman"/>
              </a:rPr>
              <a:t/>
            </a:r>
            <a:br>
              <a:rPr lang="en-IN" sz="3200" b="1" dirty="0" smtClean="0">
                <a:ea typeface="Calibri"/>
                <a:cs typeface="Times New Roman"/>
              </a:rPr>
            </a:br>
            <a:endParaRPr lang="en-IN" sz="3600" b="1" dirty="0"/>
          </a:p>
        </p:txBody>
      </p:sp>
      <p:sp>
        <p:nvSpPr>
          <p:cNvPr id="3" name="Content Placeholder 2"/>
          <p:cNvSpPr>
            <a:spLocks noGrp="1"/>
          </p:cNvSpPr>
          <p:nvPr>
            <p:ph idx="1"/>
          </p:nvPr>
        </p:nvSpPr>
        <p:spPr>
          <a:xfrm>
            <a:off x="457200" y="1371600"/>
            <a:ext cx="8229600" cy="4983163"/>
          </a:xfrm>
        </p:spPr>
        <p:txBody>
          <a:bodyPr>
            <a:normAutofit lnSpcReduction="10000"/>
          </a:bodyPr>
          <a:lstStyle/>
          <a:p>
            <a:pPr marL="228600">
              <a:lnSpc>
                <a:spcPct val="115000"/>
              </a:lnSpc>
              <a:spcAft>
                <a:spcPts val="1000"/>
              </a:spcAft>
              <a:buFont typeface="Wingdings" pitchFamily="2" charset="2"/>
              <a:buChar char="ü"/>
            </a:pPr>
            <a:r>
              <a:rPr lang="en-IN" sz="1800" dirty="0" smtClean="0">
                <a:latin typeface="Times New Roman" pitchFamily="18" charset="0"/>
                <a:ea typeface="Times New Roman"/>
                <a:cs typeface="Times New Roman" pitchFamily="18" charset="0"/>
              </a:rPr>
              <a:t>Headache by dilating blood vessels of the brain.</a:t>
            </a:r>
            <a:endParaRPr lang="en-IN" sz="1500" dirty="0" smtClean="0">
              <a:latin typeface="Times New Roman" pitchFamily="18" charset="0"/>
              <a:ea typeface="Times New Roman"/>
              <a:cs typeface="Times New Roman" pitchFamily="18" charset="0"/>
            </a:endParaRPr>
          </a:p>
          <a:p>
            <a:pPr marL="228600">
              <a:lnSpc>
                <a:spcPct val="115000"/>
              </a:lnSpc>
              <a:spcAft>
                <a:spcPts val="1000"/>
              </a:spcAft>
              <a:buFont typeface="Wingdings" pitchFamily="2" charset="2"/>
              <a:buChar char="ü"/>
            </a:pPr>
            <a:r>
              <a:rPr lang="en-IN" sz="1800" dirty="0" smtClean="0">
                <a:latin typeface="Times New Roman" pitchFamily="18" charset="0"/>
                <a:ea typeface="Times New Roman"/>
                <a:cs typeface="Times New Roman" pitchFamily="18" charset="0"/>
              </a:rPr>
              <a:t>Increase in the rate of heart-beat.</a:t>
            </a:r>
            <a:endParaRPr lang="en-IN" sz="1500" dirty="0" smtClean="0">
              <a:latin typeface="Times New Roman" pitchFamily="18" charset="0"/>
              <a:ea typeface="Times New Roman"/>
              <a:cs typeface="Times New Roman" pitchFamily="18" charset="0"/>
            </a:endParaRPr>
          </a:p>
          <a:p>
            <a:pPr marL="228600">
              <a:lnSpc>
                <a:spcPct val="115000"/>
              </a:lnSpc>
              <a:spcAft>
                <a:spcPts val="1000"/>
              </a:spcAft>
              <a:buFont typeface="Wingdings" pitchFamily="2" charset="2"/>
              <a:buChar char="ü"/>
            </a:pPr>
            <a:r>
              <a:rPr lang="en-IN" sz="1800" dirty="0" smtClean="0">
                <a:latin typeface="Times New Roman" pitchFamily="18" charset="0"/>
                <a:ea typeface="Times New Roman"/>
                <a:cs typeface="Times New Roman" pitchFamily="18" charset="0"/>
              </a:rPr>
              <a:t>Narrowing of arteries.</a:t>
            </a:r>
            <a:endParaRPr lang="en-IN" sz="1500" dirty="0" smtClean="0">
              <a:latin typeface="Times New Roman" pitchFamily="18" charset="0"/>
              <a:ea typeface="Times New Roman"/>
              <a:cs typeface="Times New Roman" pitchFamily="18" charset="0"/>
            </a:endParaRPr>
          </a:p>
          <a:p>
            <a:pPr marL="228600">
              <a:lnSpc>
                <a:spcPct val="115000"/>
              </a:lnSpc>
              <a:spcAft>
                <a:spcPts val="1000"/>
              </a:spcAft>
              <a:buFont typeface="Wingdings" pitchFamily="2" charset="2"/>
              <a:buChar char="ü"/>
            </a:pPr>
            <a:r>
              <a:rPr lang="en-IN" sz="1800" dirty="0" smtClean="0">
                <a:latin typeface="Times New Roman" pitchFamily="18" charset="0"/>
                <a:ea typeface="Times New Roman"/>
                <a:cs typeface="Times New Roman" pitchFamily="18" charset="0"/>
              </a:rPr>
              <a:t>Fluctuations in the arterial blood pressure by increasing the level of cholesterol in the blood.</a:t>
            </a:r>
            <a:endParaRPr lang="en-IN" sz="1500" dirty="0" smtClean="0">
              <a:latin typeface="Times New Roman" pitchFamily="18" charset="0"/>
              <a:ea typeface="Times New Roman"/>
              <a:cs typeface="Times New Roman" pitchFamily="18" charset="0"/>
            </a:endParaRPr>
          </a:p>
          <a:p>
            <a:pPr marL="228600">
              <a:lnSpc>
                <a:spcPct val="115000"/>
              </a:lnSpc>
              <a:spcAft>
                <a:spcPts val="1000"/>
              </a:spcAft>
              <a:buFont typeface="Wingdings" pitchFamily="2" charset="2"/>
              <a:buChar char="ü"/>
            </a:pPr>
            <a:r>
              <a:rPr lang="en-IN" sz="1800" dirty="0" smtClean="0">
                <a:latin typeface="Times New Roman" pitchFamily="18" charset="0"/>
                <a:ea typeface="Times New Roman"/>
                <a:cs typeface="Times New Roman" pitchFamily="18" charset="0"/>
              </a:rPr>
              <a:t>Decrease in heart output.</a:t>
            </a:r>
            <a:endParaRPr lang="en-IN" sz="1500" dirty="0" smtClean="0">
              <a:latin typeface="Times New Roman" pitchFamily="18" charset="0"/>
              <a:ea typeface="Times New Roman"/>
              <a:cs typeface="Times New Roman" pitchFamily="18" charset="0"/>
            </a:endParaRPr>
          </a:p>
          <a:p>
            <a:pPr marL="228600">
              <a:lnSpc>
                <a:spcPct val="115000"/>
              </a:lnSpc>
              <a:spcAft>
                <a:spcPts val="1000"/>
              </a:spcAft>
              <a:buFont typeface="Wingdings" pitchFamily="2" charset="2"/>
              <a:buChar char="ü"/>
            </a:pPr>
            <a:r>
              <a:rPr lang="en-IN" sz="1800" dirty="0" smtClean="0">
                <a:latin typeface="Times New Roman" pitchFamily="18" charset="0"/>
                <a:ea typeface="Times New Roman"/>
                <a:cs typeface="Times New Roman" pitchFamily="18" charset="0"/>
              </a:rPr>
              <a:t>Pain in the heart.</a:t>
            </a:r>
            <a:endParaRPr lang="en-IN" sz="1500" dirty="0" smtClean="0">
              <a:latin typeface="Times New Roman" pitchFamily="18" charset="0"/>
              <a:ea typeface="Times New Roman"/>
              <a:cs typeface="Times New Roman" pitchFamily="18" charset="0"/>
            </a:endParaRPr>
          </a:p>
          <a:p>
            <a:pPr marL="228600">
              <a:lnSpc>
                <a:spcPct val="115000"/>
              </a:lnSpc>
              <a:spcAft>
                <a:spcPts val="1000"/>
              </a:spcAft>
              <a:buFont typeface="Wingdings" pitchFamily="2" charset="2"/>
              <a:buChar char="ü"/>
            </a:pPr>
            <a:r>
              <a:rPr lang="en-IN" sz="1800" dirty="0" smtClean="0">
                <a:latin typeface="Times New Roman" pitchFamily="18" charset="0"/>
                <a:ea typeface="Times New Roman"/>
                <a:cs typeface="Times New Roman" pitchFamily="18" charset="0"/>
              </a:rPr>
              <a:t>Digestive spasms through anxiety and dilation of the pupil of the eye, thereby causing eye-strain.</a:t>
            </a:r>
            <a:endParaRPr lang="en-IN" sz="1500" dirty="0" smtClean="0">
              <a:latin typeface="Times New Roman" pitchFamily="18" charset="0"/>
              <a:ea typeface="Times New Roman"/>
              <a:cs typeface="Times New Roman" pitchFamily="18" charset="0"/>
            </a:endParaRPr>
          </a:p>
          <a:p>
            <a:pPr marL="228600">
              <a:lnSpc>
                <a:spcPct val="115000"/>
              </a:lnSpc>
              <a:spcAft>
                <a:spcPts val="1000"/>
              </a:spcAft>
              <a:buFont typeface="Wingdings" pitchFamily="2" charset="2"/>
              <a:buChar char="ü"/>
            </a:pPr>
            <a:r>
              <a:rPr lang="en-IN" sz="1800" dirty="0" smtClean="0">
                <a:latin typeface="Times New Roman" pitchFamily="18" charset="0"/>
                <a:ea typeface="Times New Roman"/>
                <a:cs typeface="Times New Roman" pitchFamily="18" charset="0"/>
              </a:rPr>
              <a:t>Lowering of concentration and affect on memory,</a:t>
            </a:r>
            <a:endParaRPr lang="en-IN" sz="1500" dirty="0" smtClean="0">
              <a:latin typeface="Times New Roman" pitchFamily="18" charset="0"/>
              <a:ea typeface="Times New Roman"/>
              <a:cs typeface="Times New Roman" pitchFamily="18" charset="0"/>
            </a:endParaRPr>
          </a:p>
          <a:p>
            <a:pPr marL="228600">
              <a:lnSpc>
                <a:spcPct val="115000"/>
              </a:lnSpc>
              <a:spcAft>
                <a:spcPts val="1000"/>
              </a:spcAft>
              <a:buFont typeface="Wingdings" pitchFamily="2" charset="2"/>
              <a:buChar char="ü"/>
            </a:pPr>
            <a:r>
              <a:rPr lang="en-IN" sz="1800" dirty="0" smtClean="0">
                <a:latin typeface="Times New Roman" pitchFamily="18" charset="0"/>
                <a:ea typeface="Times New Roman"/>
                <a:cs typeface="Times New Roman" pitchFamily="18" charset="0"/>
              </a:rPr>
              <a:t>Muscular strain and nervous breakdown.</a:t>
            </a:r>
            <a:endParaRPr lang="en-IN" sz="1500" dirty="0" smtClean="0">
              <a:latin typeface="Times New Roman" pitchFamily="18" charset="0"/>
              <a:ea typeface="Times New Roman"/>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a:ea typeface="Calibri"/>
              </a:rPr>
              <a:t>The psychological manifestations of noise pollution</a:t>
            </a:r>
            <a:endParaRPr lang="en-IN" sz="2800" dirty="0"/>
          </a:p>
        </p:txBody>
      </p:sp>
      <p:sp>
        <p:nvSpPr>
          <p:cNvPr id="3" name="Content Placeholder 2"/>
          <p:cNvSpPr>
            <a:spLocks noGrp="1"/>
          </p:cNvSpPr>
          <p:nvPr>
            <p:ph idx="1"/>
          </p:nvPr>
        </p:nvSpPr>
        <p:spPr>
          <a:xfrm>
            <a:off x="457200" y="1371600"/>
            <a:ext cx="8229600" cy="4525963"/>
          </a:xfrm>
        </p:spPr>
        <p:txBody>
          <a:bodyPr>
            <a:normAutofit/>
          </a:bodyPr>
          <a:lstStyle/>
          <a:p>
            <a:pPr marL="228600">
              <a:lnSpc>
                <a:spcPct val="115000"/>
              </a:lnSpc>
              <a:spcAft>
                <a:spcPts val="1000"/>
              </a:spcAft>
              <a:buFont typeface="Wingdings" pitchFamily="2" charset="2"/>
              <a:buChar char="§"/>
            </a:pPr>
            <a:r>
              <a:rPr lang="en-US" sz="2000" dirty="0" smtClean="0">
                <a:latin typeface="Times New Roman" pitchFamily="18" charset="0"/>
                <a:ea typeface="Times New Roman"/>
                <a:cs typeface="Times New Roman" pitchFamily="18" charset="0"/>
              </a:rPr>
              <a:t>Depression and fatigue which considerably reduces the efficiency of a person.</a:t>
            </a:r>
            <a:endParaRPr lang="en-IN" sz="2000" dirty="0" smtClean="0">
              <a:latin typeface="Times New Roman" pitchFamily="18" charset="0"/>
              <a:ea typeface="Times New Roman"/>
              <a:cs typeface="Times New Roman" pitchFamily="18" charset="0"/>
            </a:endParaRPr>
          </a:p>
          <a:p>
            <a:pPr marL="228600">
              <a:lnSpc>
                <a:spcPct val="115000"/>
              </a:lnSpc>
              <a:spcAft>
                <a:spcPts val="1000"/>
              </a:spcAft>
              <a:buFont typeface="Wingdings" pitchFamily="2" charset="2"/>
              <a:buChar char="§"/>
            </a:pPr>
            <a:r>
              <a:rPr lang="en-US" sz="2000" dirty="0" smtClean="0">
                <a:latin typeface="Times New Roman" pitchFamily="18" charset="0"/>
                <a:ea typeface="Times New Roman"/>
                <a:cs typeface="Times New Roman" pitchFamily="18" charset="0"/>
              </a:rPr>
              <a:t>Insomnia as a result of lack of undisturbed and refreshing sleep</a:t>
            </a:r>
            <a:endParaRPr lang="en-IN" sz="2000" dirty="0" smtClean="0">
              <a:latin typeface="Times New Roman" pitchFamily="18" charset="0"/>
              <a:ea typeface="Times New Roman"/>
              <a:cs typeface="Times New Roman" pitchFamily="18" charset="0"/>
            </a:endParaRPr>
          </a:p>
          <a:p>
            <a:pPr marL="228600">
              <a:lnSpc>
                <a:spcPct val="115000"/>
              </a:lnSpc>
              <a:spcAft>
                <a:spcPts val="1000"/>
              </a:spcAft>
              <a:buFont typeface="Wingdings" pitchFamily="2" charset="2"/>
              <a:buChar char="§"/>
            </a:pPr>
            <a:r>
              <a:rPr lang="en-US" sz="2000" dirty="0" smtClean="0">
                <a:latin typeface="Times New Roman" pitchFamily="18" charset="0"/>
                <a:ea typeface="Times New Roman"/>
                <a:cs typeface="Times New Roman" pitchFamily="18" charset="0"/>
              </a:rPr>
              <a:t>Straining of senses and annoyance as a result of slow but persistent noise from motorcycles, alarm clocks, call bells, telephone rings etc.</a:t>
            </a:r>
            <a:endParaRPr lang="en-IN" sz="2000" dirty="0" smtClean="0">
              <a:latin typeface="Times New Roman" pitchFamily="18" charset="0"/>
              <a:ea typeface="Times New Roman"/>
              <a:cs typeface="Times New Roman" pitchFamily="18" charset="0"/>
            </a:endParaRPr>
          </a:p>
          <a:p>
            <a:pPr marL="228600">
              <a:lnSpc>
                <a:spcPct val="115000"/>
              </a:lnSpc>
              <a:spcAft>
                <a:spcPts val="1000"/>
              </a:spcAft>
              <a:buFont typeface="Wingdings" pitchFamily="2" charset="2"/>
              <a:buChar char="§"/>
            </a:pPr>
            <a:r>
              <a:rPr lang="en-US" sz="2000" dirty="0" smtClean="0">
                <a:latin typeface="Times New Roman" pitchFamily="18" charset="0"/>
                <a:ea typeface="Times New Roman"/>
                <a:cs typeface="Times New Roman" pitchFamily="18" charset="0"/>
              </a:rPr>
              <a:t>Affecting of psychomotor performance </a:t>
            </a:r>
          </a:p>
          <a:p>
            <a:pPr marL="228600">
              <a:lnSpc>
                <a:spcPct val="115000"/>
              </a:lnSpc>
              <a:spcAft>
                <a:spcPts val="1000"/>
              </a:spcAft>
              <a:buNone/>
            </a:pPr>
            <a:r>
              <a:rPr lang="en-US" sz="2000" dirty="0" smtClean="0">
                <a:latin typeface="Times New Roman" pitchFamily="18" charset="0"/>
                <a:ea typeface="Times New Roman"/>
                <a:cs typeface="Times New Roman" pitchFamily="18" charset="0"/>
              </a:rPr>
              <a:t>     of a person by a sudden loud sound.</a:t>
            </a:r>
            <a:endParaRPr lang="en-IN" sz="2000" dirty="0" smtClean="0">
              <a:latin typeface="Times New Roman" pitchFamily="18" charset="0"/>
              <a:ea typeface="Times New Roman"/>
              <a:cs typeface="Times New Roman" pitchFamily="18" charset="0"/>
            </a:endParaRPr>
          </a:p>
          <a:p>
            <a:pPr marL="228600">
              <a:lnSpc>
                <a:spcPct val="115000"/>
              </a:lnSpc>
              <a:spcAft>
                <a:spcPts val="1000"/>
              </a:spcAft>
              <a:buFont typeface="Wingdings" pitchFamily="2" charset="2"/>
              <a:buChar char="§"/>
            </a:pPr>
            <a:r>
              <a:rPr lang="en-US" sz="2000" dirty="0" smtClean="0">
                <a:latin typeface="Times New Roman" pitchFamily="18" charset="0"/>
                <a:ea typeface="Times New Roman"/>
                <a:cs typeface="Times New Roman" pitchFamily="18" charset="0"/>
              </a:rPr>
              <a:t>Emotional disturbance</a:t>
            </a:r>
            <a:endParaRPr lang="en-IN" sz="2000" dirty="0" smtClean="0">
              <a:latin typeface="Times New Roman" pitchFamily="18" charset="0"/>
              <a:ea typeface="Times New Roman"/>
              <a:cs typeface="Times New Roman" pitchFamily="18" charset="0"/>
            </a:endParaRPr>
          </a:p>
          <a:p>
            <a:endParaRPr lang="en-IN" dirty="0"/>
          </a:p>
        </p:txBody>
      </p:sp>
      <p:pic>
        <p:nvPicPr>
          <p:cNvPr id="4" name="Picture 3" descr="Psychiatric-Disease-Detection-Elgorithm-820x471.jpg"/>
          <p:cNvPicPr>
            <a:picLocks noChangeAspect="1"/>
          </p:cNvPicPr>
          <p:nvPr/>
        </p:nvPicPr>
        <p:blipFill>
          <a:blip r:embed="rId2"/>
          <a:stretch>
            <a:fillRect/>
          </a:stretch>
        </p:blipFill>
        <p:spPr>
          <a:xfrm>
            <a:off x="4876800" y="3886200"/>
            <a:ext cx="4053323" cy="27432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2700" b="1" dirty="0" smtClean="0">
                <a:solidFill>
                  <a:srgbClr val="111111"/>
                </a:solidFill>
                <a:latin typeface="Times New Roman" pitchFamily="18" charset="0"/>
                <a:cs typeface="Times New Roman" pitchFamily="18" charset="0"/>
              </a:rPr>
              <a:t>WHO</a:t>
            </a:r>
            <a:r>
              <a:rPr lang="en-IN" sz="2700" dirty="0" smtClean="0">
                <a:solidFill>
                  <a:srgbClr val="111111"/>
                </a:solidFill>
                <a:latin typeface="Times New Roman" pitchFamily="18" charset="0"/>
                <a:cs typeface="Times New Roman" pitchFamily="18" charset="0"/>
              </a:rPr>
              <a:t> PYRAMID OF HEALTH EFFECTS OF NOISE </a:t>
            </a:r>
            <a:r>
              <a:rPr lang="en-IN" sz="3600" dirty="0" smtClean="0">
                <a:solidFill>
                  <a:srgbClr val="111111"/>
                </a:solidFill>
                <a:latin typeface="Roboto"/>
              </a:rPr>
              <a:t> </a:t>
            </a:r>
            <a:r>
              <a:rPr lang="en-IN" dirty="0" smtClean="0">
                <a:solidFill>
                  <a:srgbClr val="111111"/>
                </a:solidFill>
                <a:latin typeface="Roboto"/>
              </a:rPr>
              <a:t/>
            </a:r>
            <a:br>
              <a:rPr lang="en-IN" dirty="0" smtClean="0">
                <a:solidFill>
                  <a:srgbClr val="111111"/>
                </a:solidFill>
                <a:latin typeface="Roboto"/>
              </a:rPr>
            </a:br>
            <a:endParaRPr lang="en-IN" dirty="0"/>
          </a:p>
        </p:txBody>
      </p:sp>
      <p:pic>
        <p:nvPicPr>
          <p:cNvPr id="4" name="Content Placeholder 3" descr="WHO-pyramid-of-health-effects-of-noise.png"/>
          <p:cNvPicPr>
            <a:picLocks noGrp="1" noChangeAspect="1"/>
          </p:cNvPicPr>
          <p:nvPr>
            <p:ph idx="1"/>
          </p:nvPr>
        </p:nvPicPr>
        <p:blipFill>
          <a:blip r:embed="rId2" cstate="print"/>
          <a:stretch>
            <a:fillRect/>
          </a:stretch>
        </p:blipFill>
        <p:spPr>
          <a:xfrm>
            <a:off x="1524000" y="1371600"/>
            <a:ext cx="5950151" cy="4678363"/>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150000"/>
              </a:lnSpc>
              <a:spcAft>
                <a:spcPts val="0"/>
              </a:spcAft>
            </a:pPr>
            <a:r>
              <a:rPr lang="en-US" b="1" dirty="0" smtClean="0">
                <a:latin typeface="Times New Roman"/>
                <a:ea typeface="Times New Roman"/>
              </a:rPr>
              <a:t/>
            </a:r>
            <a:br>
              <a:rPr lang="en-US" b="1" dirty="0" smtClean="0">
                <a:latin typeface="Times New Roman"/>
                <a:ea typeface="Times New Roman"/>
              </a:rPr>
            </a:br>
            <a:r>
              <a:rPr lang="en-US" sz="3600" b="1" dirty="0" smtClean="0">
                <a:latin typeface="Times New Roman"/>
                <a:ea typeface="Times New Roman"/>
              </a:rPr>
              <a:t>INTERNATIONAL STATUS</a:t>
            </a:r>
            <a:r>
              <a:rPr lang="en-IN" dirty="0" smtClean="0">
                <a:latin typeface="Times New Roman"/>
                <a:ea typeface="Times New Roman"/>
              </a:rPr>
              <a:t/>
            </a:r>
            <a:br>
              <a:rPr lang="en-IN" dirty="0" smtClean="0">
                <a:latin typeface="Times New Roman"/>
                <a:ea typeface="Times New Roman"/>
              </a:rPr>
            </a:br>
            <a:endParaRPr lang="en-IN" dirty="0"/>
          </a:p>
        </p:txBody>
      </p:sp>
      <p:sp>
        <p:nvSpPr>
          <p:cNvPr id="3" name="Content Placeholder 2"/>
          <p:cNvSpPr>
            <a:spLocks noGrp="1"/>
          </p:cNvSpPr>
          <p:nvPr>
            <p:ph idx="1"/>
          </p:nvPr>
        </p:nvSpPr>
        <p:spPr/>
        <p:txBody>
          <a:bodyPr>
            <a:normAutofit/>
          </a:bodyPr>
          <a:lstStyle/>
          <a:p>
            <a:pPr algn="just">
              <a:lnSpc>
                <a:spcPct val="150000"/>
              </a:lnSpc>
              <a:spcAft>
                <a:spcPts val="0"/>
              </a:spcAft>
            </a:pPr>
            <a:r>
              <a:rPr lang="en-US" sz="2000" dirty="0" smtClean="0">
                <a:latin typeface="Times New Roman"/>
                <a:ea typeface="Times New Roman"/>
              </a:rPr>
              <a:t>The problem with noise pollution is that it is a contributor to hearing loss. According to WHO, 360 million people worldwide have disabling hearing loss, and 32 million of these are children. WHO says that exposure to excessive noise is one of the causes.</a:t>
            </a:r>
            <a:r>
              <a:rPr lang="en-US" sz="2000" dirty="0" smtClean="0">
                <a:latin typeface="Times New Roman"/>
                <a:ea typeface="Calibri"/>
              </a:rPr>
              <a:t> </a:t>
            </a:r>
            <a:r>
              <a:rPr lang="en-US" sz="2000" dirty="0" smtClean="0">
                <a:latin typeface="Times New Roman"/>
                <a:ea typeface="Times New Roman"/>
              </a:rPr>
              <a:t>The United States changed rapidly with passage of the National Environmental Policy Act (NEPA) in 1969 and the Noise Pollution and Abatement Act, more commonly called the Noise Control Act (NCA), in 1972.</a:t>
            </a:r>
            <a:endParaRPr lang="en-IN" sz="2000" dirty="0" smtClean="0">
              <a:latin typeface="Times New Roman"/>
              <a:ea typeface="Times New Roman"/>
            </a:endParaRPr>
          </a:p>
          <a:p>
            <a:endParaRPr lang="en-IN" dirty="0"/>
          </a:p>
        </p:txBody>
      </p:sp>
      <p:pic>
        <p:nvPicPr>
          <p:cNvPr id="4" name="Picture 3" descr="images.jpg"/>
          <p:cNvPicPr>
            <a:picLocks noChangeAspect="1"/>
          </p:cNvPicPr>
          <p:nvPr/>
        </p:nvPicPr>
        <p:blipFill>
          <a:blip r:embed="rId2" cstate="print"/>
          <a:stretch>
            <a:fillRect/>
          </a:stretch>
        </p:blipFill>
        <p:spPr>
          <a:xfrm>
            <a:off x="304800" y="4876800"/>
            <a:ext cx="2571750" cy="1781175"/>
          </a:xfrm>
          <a:prstGeom prst="rect">
            <a:avLst/>
          </a:prstGeom>
        </p:spPr>
      </p:pic>
      <p:pic>
        <p:nvPicPr>
          <p:cNvPr id="5" name="Picture 4" descr="200px-UNEP_logo.svg.png"/>
          <p:cNvPicPr>
            <a:picLocks noChangeAspect="1"/>
          </p:cNvPicPr>
          <p:nvPr/>
        </p:nvPicPr>
        <p:blipFill>
          <a:blip r:embed="rId3" cstate="print"/>
          <a:stretch>
            <a:fillRect/>
          </a:stretch>
        </p:blipFill>
        <p:spPr>
          <a:xfrm>
            <a:off x="7315200" y="4953000"/>
            <a:ext cx="1297021" cy="1524000"/>
          </a:xfrm>
          <a:prstGeom prst="rect">
            <a:avLst/>
          </a:prstGeom>
        </p:spPr>
      </p:pic>
      <p:pic>
        <p:nvPicPr>
          <p:cNvPr id="6" name="Picture 5" descr="who-logo-world-health-organization-logo.png"/>
          <p:cNvPicPr>
            <a:picLocks noChangeAspect="1"/>
          </p:cNvPicPr>
          <p:nvPr/>
        </p:nvPicPr>
        <p:blipFill>
          <a:blip r:embed="rId4" cstate="print"/>
          <a:stretch>
            <a:fillRect/>
          </a:stretch>
        </p:blipFill>
        <p:spPr>
          <a:xfrm>
            <a:off x="2819400" y="5042000"/>
            <a:ext cx="4038600" cy="1205313"/>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normAutofit/>
          </a:bodyPr>
          <a:lstStyle/>
          <a:p>
            <a:r>
              <a:rPr lang="en-US" sz="3600" b="1" dirty="0" smtClean="0">
                <a:latin typeface="Times New Roman" pitchFamily="18" charset="0"/>
                <a:ea typeface="Times New Roman"/>
                <a:cs typeface="Times New Roman" pitchFamily="18" charset="0"/>
              </a:rPr>
              <a:t>NATIONAL STATUS</a:t>
            </a:r>
            <a:endParaRPr lang="en-IN"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257800"/>
          </a:xfrm>
        </p:spPr>
        <p:txBody>
          <a:bodyPr>
            <a:normAutofit fontScale="55000" lnSpcReduction="20000"/>
          </a:bodyPr>
          <a:lstStyle/>
          <a:p>
            <a:pPr algn="just">
              <a:lnSpc>
                <a:spcPct val="120000"/>
              </a:lnSpc>
            </a:pPr>
            <a:r>
              <a:rPr lang="en-US" dirty="0" smtClean="0">
                <a:latin typeface="Times New Roman" pitchFamily="18" charset="0"/>
                <a:cs typeface="Times New Roman" pitchFamily="18" charset="0"/>
              </a:rPr>
              <a:t>The Central Pollution Control Board constituted a Committee on Noise Pollution Control. The Committee recommended noise standards for ambient air and for automobiles, domestic appliances and construction equipments, which were later Notified in </a:t>
            </a:r>
            <a:r>
              <a:rPr lang="en-US" b="1" dirty="0" smtClean="0">
                <a:latin typeface="Times New Roman" pitchFamily="18" charset="0"/>
                <a:cs typeface="Times New Roman" pitchFamily="18" charset="0"/>
              </a:rPr>
              <a:t>Environment (Protection) Rules, 1986 </a:t>
            </a:r>
            <a:r>
              <a:rPr lang="en-US" dirty="0" smtClean="0">
                <a:latin typeface="Times New Roman" pitchFamily="18" charset="0"/>
                <a:cs typeface="Times New Roman" pitchFamily="18" charset="0"/>
              </a:rPr>
              <a:t>with The noise pollution (regulation and control) rules, 2000. </a:t>
            </a:r>
          </a:p>
          <a:p>
            <a:pPr algn="just">
              <a:lnSpc>
                <a:spcPct val="120000"/>
              </a:lnSpc>
            </a:pPr>
            <a:r>
              <a:rPr lang="en-US" dirty="0" smtClean="0">
                <a:latin typeface="Times New Roman" pitchFamily="18" charset="0"/>
                <a:cs typeface="Times New Roman" pitchFamily="18" charset="0"/>
              </a:rPr>
              <a:t>Noise standards for automobiles, domestic appliances and construction equipments have been notified in Part 'E', Schedule-VI of Environment (Protection) Rules, 1986, as </a:t>
            </a:r>
            <a:r>
              <a:rPr lang="en-US" b="1" dirty="0" smtClean="0">
                <a:latin typeface="Times New Roman" pitchFamily="18" charset="0"/>
                <a:cs typeface="Times New Roman" pitchFamily="18" charset="0"/>
              </a:rPr>
              <a:t>amended on 19th May, 1993.</a:t>
            </a:r>
            <a:r>
              <a:rPr lang="en-US" dirty="0" smtClean="0">
                <a:latin typeface="Times New Roman" pitchFamily="18" charset="0"/>
                <a:cs typeface="Times New Roman" pitchFamily="18" charset="0"/>
              </a:rPr>
              <a:t> In 2011, the Centre for Science and Environment (CSE) conducted a decibel survey which showed that Delhi had some of the noisiest roads in India. </a:t>
            </a:r>
          </a:p>
          <a:p>
            <a:pPr algn="just">
              <a:lnSpc>
                <a:spcPct val="120000"/>
              </a:lnSpc>
            </a:pPr>
            <a:r>
              <a:rPr lang="en-US" dirty="0" smtClean="0">
                <a:latin typeface="Times New Roman" pitchFamily="18" charset="0"/>
                <a:cs typeface="Times New Roman" pitchFamily="18" charset="0"/>
              </a:rPr>
              <a:t>The government of India has </a:t>
            </a:r>
            <a:r>
              <a:rPr lang="en-US" b="1" dirty="0" smtClean="0">
                <a:latin typeface="Times New Roman" pitchFamily="18" charset="0"/>
                <a:cs typeface="Times New Roman" pitchFamily="18" charset="0"/>
              </a:rPr>
              <a:t>rules &amp; regulations against firecrackers </a:t>
            </a:r>
            <a:r>
              <a:rPr lang="en-US" dirty="0" smtClean="0">
                <a:latin typeface="Times New Roman" pitchFamily="18" charset="0"/>
                <a:cs typeface="Times New Roman" pitchFamily="18" charset="0"/>
              </a:rPr>
              <a:t>and loudspeakers, but enforcement is extremely lax. </a:t>
            </a:r>
          </a:p>
          <a:p>
            <a:pPr algn="just">
              <a:lnSpc>
                <a:spcPct val="120000"/>
              </a:lnSpc>
            </a:pPr>
            <a:r>
              <a:rPr lang="en-US" b="1" dirty="0" smtClean="0">
                <a:latin typeface="Times New Roman" pitchFamily="18" charset="0"/>
                <a:cs typeface="Times New Roman" pitchFamily="18" charset="0"/>
              </a:rPr>
              <a:t>Awaaz Foundation is an Indian NGO </a:t>
            </a:r>
            <a:r>
              <a:rPr lang="en-US" dirty="0" smtClean="0">
                <a:latin typeface="Times New Roman" pitchFamily="18" charset="0"/>
                <a:cs typeface="Times New Roman" pitchFamily="18" charset="0"/>
              </a:rPr>
              <a:t>working to control noise pollution from various sources through advocacy, public interest litigation, awareness, and educational campaigns since </a:t>
            </a:r>
          </a:p>
          <a:p>
            <a:pPr algn="just">
              <a:lnSpc>
                <a:spcPct val="120000"/>
              </a:lnSpc>
            </a:pPr>
            <a:r>
              <a:rPr lang="en-US"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National Green Tribunal </a:t>
            </a:r>
            <a:r>
              <a:rPr lang="en-US" dirty="0" smtClean="0">
                <a:latin typeface="Times New Roman" pitchFamily="18" charset="0"/>
                <a:cs typeface="Times New Roman" pitchFamily="18" charset="0"/>
              </a:rPr>
              <a:t>today directed authorities in Delhi to ensure strict adherence to guidelines on noise pollution, saying noise is more than just a nuisance as it can produce serious psychological stress</a:t>
            </a:r>
            <a:endParaRPr lang="en-IN" dirty="0" smtClean="0">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Autofit/>
          </a:bodyPr>
          <a:lstStyle/>
          <a:p>
            <a:r>
              <a:rPr lang="en-US" sz="2000" b="1" dirty="0"/>
              <a:t>Ambient Air Quality Standards in Respect of Noise is notified under </a:t>
            </a:r>
            <a:br>
              <a:rPr lang="en-US" sz="2000" b="1" dirty="0"/>
            </a:br>
            <a:r>
              <a:rPr lang="en-US" sz="2000" b="1" dirty="0"/>
              <a:t>Noise Pollution (Regulation and Control) Rules, 2000.</a:t>
            </a:r>
          </a:p>
        </p:txBody>
      </p:sp>
      <p:graphicFrame>
        <p:nvGraphicFramePr>
          <p:cNvPr id="4" name="Content Placeholder 3"/>
          <p:cNvGraphicFramePr>
            <a:graphicFrameLocks noGrp="1"/>
          </p:cNvGraphicFramePr>
          <p:nvPr>
            <p:ph idx="1"/>
          </p:nvPr>
        </p:nvGraphicFramePr>
        <p:xfrm>
          <a:off x="1219200" y="1676400"/>
          <a:ext cx="6583680" cy="2225040"/>
        </p:xfrm>
        <a:graphic>
          <a:graphicData uri="http://schemas.openxmlformats.org/drawingml/2006/table">
            <a:tbl>
              <a:tblPr firstRow="1" bandRow="1">
                <a:tableStyleId>{0505E3EF-67EA-436B-97B2-0124C06EBD24}</a:tableStyleId>
              </a:tblPr>
              <a:tblGrid>
                <a:gridCol w="1645920"/>
                <a:gridCol w="1645920"/>
                <a:gridCol w="1645920"/>
                <a:gridCol w="1645920"/>
              </a:tblGrid>
              <a:tr h="370840">
                <a:tc rowSpan="2">
                  <a:txBody>
                    <a:bodyPr/>
                    <a:lstStyle/>
                    <a:p>
                      <a:pPr marL="0" marR="0" algn="ctr">
                        <a:lnSpc>
                          <a:spcPct val="200000"/>
                        </a:lnSpc>
                        <a:spcBef>
                          <a:spcPts val="0"/>
                        </a:spcBef>
                        <a:spcAft>
                          <a:spcPts val="0"/>
                        </a:spcAft>
                      </a:pPr>
                      <a:r>
                        <a:rPr lang="en-US" sz="1600" b="1" dirty="0"/>
                        <a:t>Area Code</a:t>
                      </a:r>
                      <a:endParaRPr lang="en-US" sz="1400" b="1" dirty="0">
                        <a:latin typeface="Calibri"/>
                        <a:ea typeface="Calibri"/>
                        <a:cs typeface="Times New Roman"/>
                      </a:endParaRPr>
                    </a:p>
                  </a:txBody>
                  <a:tcPr marL="68580" marR="68580" marT="0" marB="0"/>
                </a:tc>
                <a:tc rowSpan="2">
                  <a:txBody>
                    <a:bodyPr/>
                    <a:lstStyle/>
                    <a:p>
                      <a:pPr marL="0" marR="0" algn="ctr">
                        <a:lnSpc>
                          <a:spcPct val="200000"/>
                        </a:lnSpc>
                        <a:spcBef>
                          <a:spcPts val="0"/>
                        </a:spcBef>
                        <a:spcAft>
                          <a:spcPts val="0"/>
                        </a:spcAft>
                      </a:pPr>
                      <a:r>
                        <a:rPr lang="en-US" sz="1200" b="1" dirty="0"/>
                        <a:t>Category of Area / Zone</a:t>
                      </a:r>
                      <a:endParaRPr lang="en-US" sz="1100" b="1" dirty="0">
                        <a:latin typeface="Calibri"/>
                        <a:ea typeface="Calibri"/>
                        <a:cs typeface="Times New Roman"/>
                      </a:endParaRPr>
                    </a:p>
                  </a:txBody>
                  <a:tcPr marL="68580" marR="68580" marT="0" marB="0"/>
                </a:tc>
                <a:tc gridSpan="2">
                  <a:txBody>
                    <a:bodyPr/>
                    <a:lstStyle/>
                    <a:p>
                      <a:r>
                        <a:rPr lang="en-US" sz="1800" b="1" dirty="0" smtClean="0"/>
                        <a:t>          Limits in dB(A) Leq*</a:t>
                      </a:r>
                      <a:endParaRPr lang="en-US" b="1" dirty="0"/>
                    </a:p>
                  </a:txBody>
                  <a:tcPr/>
                </a:tc>
                <a:tc hMerge="1">
                  <a:txBody>
                    <a:bodyPr/>
                    <a:lstStyle/>
                    <a:p>
                      <a:endParaRPr lang="en-US" dirty="0"/>
                    </a:p>
                  </a:txBody>
                  <a:tcPr/>
                </a:tc>
              </a:tr>
              <a:tr h="370840">
                <a:tc vMerge="1">
                  <a:txBody>
                    <a:bodyPr/>
                    <a:lstStyle/>
                    <a:p>
                      <a:endParaRPr lang="en-US"/>
                    </a:p>
                  </a:txBody>
                  <a:tcPr/>
                </a:tc>
                <a:tc vMerge="1">
                  <a:txBody>
                    <a:bodyPr/>
                    <a:lstStyle/>
                    <a:p>
                      <a:endParaRPr lang="en-US"/>
                    </a:p>
                  </a:txBody>
                  <a:tcPr/>
                </a:tc>
                <a:tc>
                  <a:txBody>
                    <a:bodyPr/>
                    <a:lstStyle/>
                    <a:p>
                      <a:pPr marL="0" marR="0" algn="ctr">
                        <a:lnSpc>
                          <a:spcPct val="200000"/>
                        </a:lnSpc>
                        <a:spcBef>
                          <a:spcPts val="0"/>
                        </a:spcBef>
                        <a:spcAft>
                          <a:spcPts val="0"/>
                        </a:spcAft>
                      </a:pPr>
                      <a:r>
                        <a:rPr lang="en-US" sz="1200" b="1" dirty="0"/>
                        <a:t>Day time</a:t>
                      </a:r>
                      <a:endParaRPr lang="en-US" sz="1100" b="1" dirty="0">
                        <a:latin typeface="Calibri"/>
                        <a:ea typeface="Calibri"/>
                        <a:cs typeface="Times New Roman"/>
                      </a:endParaRPr>
                    </a:p>
                  </a:txBody>
                  <a:tcPr marL="68580" marR="68580" marT="0" marB="0"/>
                </a:tc>
                <a:tc>
                  <a:txBody>
                    <a:bodyPr/>
                    <a:lstStyle/>
                    <a:p>
                      <a:pPr marL="0" marR="0" algn="ctr">
                        <a:lnSpc>
                          <a:spcPct val="200000"/>
                        </a:lnSpc>
                        <a:spcBef>
                          <a:spcPts val="0"/>
                        </a:spcBef>
                        <a:spcAft>
                          <a:spcPts val="0"/>
                        </a:spcAft>
                      </a:pPr>
                      <a:r>
                        <a:rPr lang="en-US" sz="1200" b="1" dirty="0"/>
                        <a:t>Night time</a:t>
                      </a:r>
                      <a:endParaRPr lang="en-US" sz="1100" b="1" dirty="0">
                        <a:latin typeface="Calibri"/>
                        <a:ea typeface="Calibri"/>
                        <a:cs typeface="Times New Roman"/>
                      </a:endParaRPr>
                    </a:p>
                  </a:txBody>
                  <a:tcPr marL="68580" marR="68580" marT="0" marB="0"/>
                </a:tc>
              </a:tr>
              <a:tr h="370840">
                <a:tc>
                  <a:txBody>
                    <a:bodyPr/>
                    <a:lstStyle/>
                    <a:p>
                      <a:pPr marL="0" marR="0" algn="ctr">
                        <a:lnSpc>
                          <a:spcPct val="200000"/>
                        </a:lnSpc>
                        <a:spcBef>
                          <a:spcPts val="0"/>
                        </a:spcBef>
                        <a:spcAft>
                          <a:spcPts val="0"/>
                        </a:spcAft>
                      </a:pPr>
                      <a:r>
                        <a:rPr lang="en-US" sz="1200" b="1"/>
                        <a:t>(A)</a:t>
                      </a:r>
                      <a:endParaRPr lang="en-US" sz="1100" b="1">
                        <a:latin typeface="Calibri"/>
                        <a:ea typeface="Calibri"/>
                        <a:cs typeface="Times New Roman"/>
                      </a:endParaRPr>
                    </a:p>
                  </a:txBody>
                  <a:tcPr marL="68580" marR="68580" marT="0" marB="0"/>
                </a:tc>
                <a:tc>
                  <a:txBody>
                    <a:bodyPr/>
                    <a:lstStyle/>
                    <a:p>
                      <a:pPr marL="0" marR="0" algn="ctr">
                        <a:lnSpc>
                          <a:spcPct val="200000"/>
                        </a:lnSpc>
                        <a:spcBef>
                          <a:spcPts val="0"/>
                        </a:spcBef>
                        <a:spcAft>
                          <a:spcPts val="0"/>
                        </a:spcAft>
                      </a:pPr>
                      <a:r>
                        <a:rPr lang="en-US" sz="1200" b="1" dirty="0"/>
                        <a:t>Industrial area</a:t>
                      </a:r>
                      <a:endParaRPr lang="en-US" sz="1100" b="1" dirty="0">
                        <a:latin typeface="Calibri"/>
                        <a:ea typeface="Calibri"/>
                        <a:cs typeface="Times New Roman"/>
                      </a:endParaRPr>
                    </a:p>
                  </a:txBody>
                  <a:tcPr marL="68580" marR="68580" marT="0" marB="0"/>
                </a:tc>
                <a:tc>
                  <a:txBody>
                    <a:bodyPr/>
                    <a:lstStyle/>
                    <a:p>
                      <a:pPr marL="0" marR="0" algn="ctr">
                        <a:lnSpc>
                          <a:spcPct val="200000"/>
                        </a:lnSpc>
                        <a:spcBef>
                          <a:spcPts val="0"/>
                        </a:spcBef>
                        <a:spcAft>
                          <a:spcPts val="0"/>
                        </a:spcAft>
                      </a:pPr>
                      <a:r>
                        <a:rPr lang="en-US" sz="1200" b="1"/>
                        <a:t>75</a:t>
                      </a:r>
                      <a:endParaRPr lang="en-US" sz="1100" b="1">
                        <a:latin typeface="Calibri"/>
                        <a:ea typeface="Calibri"/>
                        <a:cs typeface="Times New Roman"/>
                      </a:endParaRPr>
                    </a:p>
                  </a:txBody>
                  <a:tcPr marL="68580" marR="68580" marT="0" marB="0"/>
                </a:tc>
                <a:tc>
                  <a:txBody>
                    <a:bodyPr/>
                    <a:lstStyle/>
                    <a:p>
                      <a:pPr marL="0" marR="0" algn="ctr">
                        <a:lnSpc>
                          <a:spcPct val="200000"/>
                        </a:lnSpc>
                        <a:spcBef>
                          <a:spcPts val="0"/>
                        </a:spcBef>
                        <a:spcAft>
                          <a:spcPts val="0"/>
                        </a:spcAft>
                      </a:pPr>
                      <a:r>
                        <a:rPr lang="en-US" sz="1200" b="1"/>
                        <a:t>70</a:t>
                      </a:r>
                      <a:endParaRPr lang="en-US" sz="1100" b="1">
                        <a:latin typeface="Calibri"/>
                        <a:ea typeface="Calibri"/>
                        <a:cs typeface="Times New Roman"/>
                      </a:endParaRPr>
                    </a:p>
                  </a:txBody>
                  <a:tcPr marL="68580" marR="68580" marT="0" marB="0"/>
                </a:tc>
              </a:tr>
              <a:tr h="370840">
                <a:tc>
                  <a:txBody>
                    <a:bodyPr/>
                    <a:lstStyle/>
                    <a:p>
                      <a:pPr marL="0" marR="0" algn="ctr">
                        <a:lnSpc>
                          <a:spcPct val="200000"/>
                        </a:lnSpc>
                        <a:spcBef>
                          <a:spcPts val="0"/>
                        </a:spcBef>
                        <a:spcAft>
                          <a:spcPts val="0"/>
                        </a:spcAft>
                      </a:pPr>
                      <a:r>
                        <a:rPr lang="en-US" sz="1200" b="1"/>
                        <a:t>(B)</a:t>
                      </a:r>
                      <a:endParaRPr lang="en-US" sz="1100" b="1">
                        <a:latin typeface="Calibri"/>
                        <a:ea typeface="Calibri"/>
                        <a:cs typeface="Times New Roman"/>
                      </a:endParaRPr>
                    </a:p>
                  </a:txBody>
                  <a:tcPr marL="68580" marR="68580" marT="0" marB="0"/>
                </a:tc>
                <a:tc>
                  <a:txBody>
                    <a:bodyPr/>
                    <a:lstStyle/>
                    <a:p>
                      <a:pPr marL="0" marR="0" algn="ctr">
                        <a:lnSpc>
                          <a:spcPct val="200000"/>
                        </a:lnSpc>
                        <a:spcBef>
                          <a:spcPts val="0"/>
                        </a:spcBef>
                        <a:spcAft>
                          <a:spcPts val="0"/>
                        </a:spcAft>
                      </a:pPr>
                      <a:r>
                        <a:rPr lang="en-US" sz="1200" b="1" dirty="0"/>
                        <a:t>Commercial area</a:t>
                      </a:r>
                      <a:endParaRPr lang="en-US" sz="1100" b="1" dirty="0">
                        <a:latin typeface="Calibri"/>
                        <a:ea typeface="Calibri"/>
                        <a:cs typeface="Times New Roman"/>
                      </a:endParaRPr>
                    </a:p>
                  </a:txBody>
                  <a:tcPr marL="68580" marR="68580" marT="0" marB="0"/>
                </a:tc>
                <a:tc>
                  <a:txBody>
                    <a:bodyPr/>
                    <a:lstStyle/>
                    <a:p>
                      <a:pPr marL="0" marR="0" algn="ctr">
                        <a:lnSpc>
                          <a:spcPct val="200000"/>
                        </a:lnSpc>
                        <a:spcBef>
                          <a:spcPts val="0"/>
                        </a:spcBef>
                        <a:spcAft>
                          <a:spcPts val="0"/>
                        </a:spcAft>
                      </a:pPr>
                      <a:r>
                        <a:rPr lang="en-US" sz="1200" b="1"/>
                        <a:t>65</a:t>
                      </a:r>
                      <a:endParaRPr lang="en-US" sz="1100" b="1">
                        <a:latin typeface="Calibri"/>
                        <a:ea typeface="Calibri"/>
                        <a:cs typeface="Times New Roman"/>
                      </a:endParaRPr>
                    </a:p>
                  </a:txBody>
                  <a:tcPr marL="68580" marR="68580" marT="0" marB="0"/>
                </a:tc>
                <a:tc>
                  <a:txBody>
                    <a:bodyPr/>
                    <a:lstStyle/>
                    <a:p>
                      <a:pPr marL="0" marR="0" algn="ctr">
                        <a:lnSpc>
                          <a:spcPct val="200000"/>
                        </a:lnSpc>
                        <a:spcBef>
                          <a:spcPts val="0"/>
                        </a:spcBef>
                        <a:spcAft>
                          <a:spcPts val="0"/>
                        </a:spcAft>
                      </a:pPr>
                      <a:r>
                        <a:rPr lang="en-US" sz="1200" b="1"/>
                        <a:t>55</a:t>
                      </a:r>
                      <a:endParaRPr lang="en-US" sz="1100" b="1">
                        <a:latin typeface="Calibri"/>
                        <a:ea typeface="Calibri"/>
                        <a:cs typeface="Times New Roman"/>
                      </a:endParaRPr>
                    </a:p>
                  </a:txBody>
                  <a:tcPr marL="68580" marR="68580" marT="0" marB="0"/>
                </a:tc>
              </a:tr>
              <a:tr h="370840">
                <a:tc>
                  <a:txBody>
                    <a:bodyPr/>
                    <a:lstStyle/>
                    <a:p>
                      <a:pPr marL="0" marR="0" algn="ctr">
                        <a:lnSpc>
                          <a:spcPct val="200000"/>
                        </a:lnSpc>
                        <a:spcBef>
                          <a:spcPts val="0"/>
                        </a:spcBef>
                        <a:spcAft>
                          <a:spcPts val="0"/>
                        </a:spcAft>
                      </a:pPr>
                      <a:r>
                        <a:rPr lang="en-US" sz="1200" b="1"/>
                        <a:t>(C)</a:t>
                      </a:r>
                      <a:endParaRPr lang="en-US" sz="1100" b="1">
                        <a:latin typeface="Calibri"/>
                        <a:ea typeface="Calibri"/>
                        <a:cs typeface="Times New Roman"/>
                      </a:endParaRPr>
                    </a:p>
                  </a:txBody>
                  <a:tcPr marL="68580" marR="68580" marT="0" marB="0"/>
                </a:tc>
                <a:tc>
                  <a:txBody>
                    <a:bodyPr/>
                    <a:lstStyle/>
                    <a:p>
                      <a:pPr marL="0" marR="0" algn="ctr">
                        <a:lnSpc>
                          <a:spcPct val="200000"/>
                        </a:lnSpc>
                        <a:spcBef>
                          <a:spcPts val="0"/>
                        </a:spcBef>
                        <a:spcAft>
                          <a:spcPts val="0"/>
                        </a:spcAft>
                      </a:pPr>
                      <a:r>
                        <a:rPr lang="en-US" sz="1200" b="1" dirty="0"/>
                        <a:t>Residential area</a:t>
                      </a:r>
                      <a:endParaRPr lang="en-US" sz="1100" b="1" dirty="0">
                        <a:latin typeface="Calibri"/>
                        <a:ea typeface="Calibri"/>
                        <a:cs typeface="Times New Roman"/>
                      </a:endParaRPr>
                    </a:p>
                  </a:txBody>
                  <a:tcPr marL="68580" marR="68580" marT="0" marB="0"/>
                </a:tc>
                <a:tc>
                  <a:txBody>
                    <a:bodyPr/>
                    <a:lstStyle/>
                    <a:p>
                      <a:pPr marL="0" marR="0" algn="ctr">
                        <a:lnSpc>
                          <a:spcPct val="200000"/>
                        </a:lnSpc>
                        <a:spcBef>
                          <a:spcPts val="0"/>
                        </a:spcBef>
                        <a:spcAft>
                          <a:spcPts val="0"/>
                        </a:spcAft>
                      </a:pPr>
                      <a:r>
                        <a:rPr lang="en-US" sz="1200" b="1" dirty="0"/>
                        <a:t>55</a:t>
                      </a:r>
                      <a:endParaRPr lang="en-US" sz="1100" b="1" dirty="0">
                        <a:latin typeface="Calibri"/>
                        <a:ea typeface="Calibri"/>
                        <a:cs typeface="Times New Roman"/>
                      </a:endParaRPr>
                    </a:p>
                  </a:txBody>
                  <a:tcPr marL="68580" marR="68580" marT="0" marB="0"/>
                </a:tc>
                <a:tc>
                  <a:txBody>
                    <a:bodyPr/>
                    <a:lstStyle/>
                    <a:p>
                      <a:pPr marL="0" marR="0" algn="ctr">
                        <a:lnSpc>
                          <a:spcPct val="200000"/>
                        </a:lnSpc>
                        <a:spcBef>
                          <a:spcPts val="0"/>
                        </a:spcBef>
                        <a:spcAft>
                          <a:spcPts val="0"/>
                        </a:spcAft>
                      </a:pPr>
                      <a:r>
                        <a:rPr lang="en-US" sz="1200" b="1"/>
                        <a:t>45</a:t>
                      </a:r>
                      <a:endParaRPr lang="en-US" sz="1100" b="1">
                        <a:latin typeface="Calibri"/>
                        <a:ea typeface="Calibri"/>
                        <a:cs typeface="Times New Roman"/>
                      </a:endParaRPr>
                    </a:p>
                  </a:txBody>
                  <a:tcPr marL="68580" marR="68580" marT="0" marB="0"/>
                </a:tc>
              </a:tr>
              <a:tr h="370840">
                <a:tc>
                  <a:txBody>
                    <a:bodyPr/>
                    <a:lstStyle/>
                    <a:p>
                      <a:pPr marL="0" marR="0" algn="ctr">
                        <a:lnSpc>
                          <a:spcPct val="200000"/>
                        </a:lnSpc>
                        <a:spcBef>
                          <a:spcPts val="0"/>
                        </a:spcBef>
                        <a:spcAft>
                          <a:spcPts val="0"/>
                        </a:spcAft>
                      </a:pPr>
                      <a:r>
                        <a:rPr lang="en-US" sz="1200" b="1" dirty="0"/>
                        <a:t>(D)</a:t>
                      </a:r>
                      <a:endParaRPr lang="en-US" sz="1100" b="1" dirty="0">
                        <a:latin typeface="Calibri"/>
                        <a:ea typeface="Calibri"/>
                        <a:cs typeface="Times New Roman"/>
                      </a:endParaRPr>
                    </a:p>
                  </a:txBody>
                  <a:tcPr marL="68580" marR="68580" marT="0" marB="0"/>
                </a:tc>
                <a:tc>
                  <a:txBody>
                    <a:bodyPr/>
                    <a:lstStyle/>
                    <a:p>
                      <a:pPr marL="0" marR="0" algn="ctr">
                        <a:lnSpc>
                          <a:spcPct val="200000"/>
                        </a:lnSpc>
                        <a:spcBef>
                          <a:spcPts val="0"/>
                        </a:spcBef>
                        <a:spcAft>
                          <a:spcPts val="0"/>
                        </a:spcAft>
                      </a:pPr>
                      <a:r>
                        <a:rPr lang="en-US" sz="1200" b="1" dirty="0"/>
                        <a:t>Silence Zone</a:t>
                      </a:r>
                      <a:endParaRPr lang="en-US" sz="1100" b="1" dirty="0">
                        <a:latin typeface="Calibri"/>
                        <a:ea typeface="Calibri"/>
                        <a:cs typeface="Times New Roman"/>
                      </a:endParaRPr>
                    </a:p>
                  </a:txBody>
                  <a:tcPr marL="68580" marR="68580" marT="0" marB="0"/>
                </a:tc>
                <a:tc>
                  <a:txBody>
                    <a:bodyPr/>
                    <a:lstStyle/>
                    <a:p>
                      <a:pPr marL="0" marR="0" algn="ctr">
                        <a:lnSpc>
                          <a:spcPct val="200000"/>
                        </a:lnSpc>
                        <a:spcBef>
                          <a:spcPts val="0"/>
                        </a:spcBef>
                        <a:spcAft>
                          <a:spcPts val="0"/>
                        </a:spcAft>
                      </a:pPr>
                      <a:r>
                        <a:rPr lang="en-US" sz="1200" b="1" dirty="0"/>
                        <a:t>50</a:t>
                      </a:r>
                      <a:endParaRPr lang="en-US" sz="1100" b="1" dirty="0">
                        <a:latin typeface="Calibri"/>
                        <a:ea typeface="Calibri"/>
                        <a:cs typeface="Times New Roman"/>
                      </a:endParaRPr>
                    </a:p>
                  </a:txBody>
                  <a:tcPr marL="68580" marR="68580" marT="0" marB="0"/>
                </a:tc>
                <a:tc>
                  <a:txBody>
                    <a:bodyPr/>
                    <a:lstStyle/>
                    <a:p>
                      <a:pPr marL="0" marR="0" algn="ctr">
                        <a:lnSpc>
                          <a:spcPct val="200000"/>
                        </a:lnSpc>
                        <a:spcBef>
                          <a:spcPts val="0"/>
                        </a:spcBef>
                        <a:spcAft>
                          <a:spcPts val="0"/>
                        </a:spcAft>
                      </a:pPr>
                      <a:r>
                        <a:rPr lang="en-US" sz="1200" b="1" dirty="0"/>
                        <a:t>40</a:t>
                      </a:r>
                      <a:endParaRPr lang="en-US" sz="1100" b="1" dirty="0">
                        <a:latin typeface="Calibri"/>
                        <a:ea typeface="Calibri"/>
                        <a:cs typeface="Times New Roman"/>
                      </a:endParaRPr>
                    </a:p>
                  </a:txBody>
                  <a:tcPr marL="68580" marR="68580" marT="0" marB="0"/>
                </a:tc>
              </a:tr>
            </a:tbl>
          </a:graphicData>
        </a:graphic>
      </p:graphicFrame>
      <p:sp>
        <p:nvSpPr>
          <p:cNvPr id="1025" name="Rectangle 1"/>
          <p:cNvSpPr>
            <a:spLocks noChangeArrowheads="1"/>
          </p:cNvSpPr>
          <p:nvPr/>
        </p:nvSpPr>
        <p:spPr bwMode="auto">
          <a:xfrm>
            <a:off x="990600" y="4009310"/>
            <a:ext cx="797482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orbel" pitchFamily="34" charset="0"/>
                <a:ea typeface="Calibri" pitchFamily="34" charset="0"/>
                <a:cs typeface="Times New Roman" pitchFamily="18" charset="0"/>
              </a:rPr>
              <a:t>Note:- </a:t>
            </a:r>
            <a:endParaRPr kumimoji="0" lang="en-US" sz="1000" b="0" i="0" u="none" strike="noStrike" cap="none" normalizeH="0" baseline="0" dirty="0" smtClean="0">
              <a:ln>
                <a:noFill/>
              </a:ln>
              <a:solidFill>
                <a:schemeClr val="tx1"/>
              </a:solidFill>
              <a:effectLst/>
              <a:latin typeface="Corbe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Corbel" pitchFamily="34" charset="0"/>
                <a:ea typeface="Calibri" pitchFamily="34" charset="0"/>
                <a:cs typeface="Times New Roman" pitchFamily="18" charset="0"/>
              </a:rPr>
              <a:t>Day time shall mean from 6.00 a.m. to 10.00 p.m. </a:t>
            </a:r>
            <a:endParaRPr kumimoji="0" lang="en-US" sz="1000" b="0" i="0" u="none" strike="noStrike" cap="none" normalizeH="0" baseline="0" dirty="0" smtClean="0">
              <a:ln>
                <a:noFill/>
              </a:ln>
              <a:solidFill>
                <a:schemeClr val="tx1"/>
              </a:solidFill>
              <a:effectLst/>
              <a:latin typeface="Corbe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Corbel" pitchFamily="34" charset="0"/>
                <a:ea typeface="Calibri" pitchFamily="34" charset="0"/>
                <a:cs typeface="Times New Roman" pitchFamily="18" charset="0"/>
              </a:rPr>
              <a:t>Night time shall mean from 10.00 p.m. to 6.00 a.m. </a:t>
            </a:r>
            <a:endParaRPr kumimoji="0" lang="en-US" sz="1000" b="0" i="0" u="none" strike="noStrike" cap="none" normalizeH="0" baseline="0" dirty="0" smtClean="0">
              <a:ln>
                <a:noFill/>
              </a:ln>
              <a:solidFill>
                <a:schemeClr val="tx1"/>
              </a:solidFill>
              <a:effectLst/>
              <a:latin typeface="Corbe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Corbel" pitchFamily="34" charset="0"/>
                <a:ea typeface="Calibri" pitchFamily="34" charset="0"/>
                <a:cs typeface="Times New Roman" pitchFamily="18" charset="0"/>
              </a:rPr>
              <a:t>Silence zone is an area comprising not less than 100 </a:t>
            </a:r>
            <a:r>
              <a:rPr kumimoji="0" lang="en-US" sz="1600" b="0" i="0" u="none" strike="noStrike" cap="none" normalizeH="0" baseline="0" dirty="0" err="1" smtClean="0">
                <a:ln>
                  <a:noFill/>
                </a:ln>
                <a:solidFill>
                  <a:schemeClr val="tx1"/>
                </a:solidFill>
                <a:effectLst/>
                <a:latin typeface="Corbel" pitchFamily="34" charset="0"/>
                <a:ea typeface="Calibri" pitchFamily="34" charset="0"/>
                <a:cs typeface="Times New Roman" pitchFamily="18" charset="0"/>
              </a:rPr>
              <a:t>metres</a:t>
            </a:r>
            <a:r>
              <a:rPr kumimoji="0" lang="en-US" sz="1600" b="0" i="0" u="none" strike="noStrike" cap="none" normalizeH="0" baseline="0" dirty="0" smtClean="0">
                <a:ln>
                  <a:noFill/>
                </a:ln>
                <a:solidFill>
                  <a:schemeClr val="tx1"/>
                </a:solidFill>
                <a:effectLst/>
                <a:latin typeface="Corbel" pitchFamily="34" charset="0"/>
                <a:ea typeface="Calibri" pitchFamily="34" charset="0"/>
                <a:cs typeface="Times New Roman" pitchFamily="18" charset="0"/>
              </a:rPr>
              <a:t> around hospitals, educational                                            institutions, courts, religious places or any other area which is declared as such by the competent authority </a:t>
            </a:r>
            <a:endParaRPr kumimoji="0" lang="en-US" sz="1000" b="0" i="0" u="none" strike="noStrike" cap="none" normalizeH="0" baseline="0" dirty="0" smtClean="0">
              <a:ln>
                <a:noFill/>
              </a:ln>
              <a:solidFill>
                <a:schemeClr val="tx1"/>
              </a:solidFill>
              <a:effectLst/>
              <a:latin typeface="Corbe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orbel" pitchFamily="34" charset="0"/>
                <a:ea typeface="Calibri" pitchFamily="34" charset="0"/>
                <a:cs typeface="Times New Roman" pitchFamily="18" charset="0"/>
              </a:rPr>
              <a:t>* dB(A) Leq denotes the time weighted average of the level of sound in decibels on scale A which is relatable to human hearing. </a:t>
            </a:r>
            <a:endParaRPr kumimoji="0" lang="en-US" sz="1000" b="0" i="0" u="none" strike="noStrike" cap="none" normalizeH="0" baseline="0" dirty="0" smtClean="0">
              <a:ln>
                <a:noFill/>
              </a:ln>
              <a:solidFill>
                <a:schemeClr val="tx1"/>
              </a:solidFill>
              <a:effectLst/>
              <a:latin typeface="Corbe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orbel" pitchFamily="34" charset="0"/>
                <a:ea typeface="Calibri" pitchFamily="34" charset="0"/>
                <a:cs typeface="Times New Roman" pitchFamily="18" charset="0"/>
              </a:rPr>
              <a:t>A “decibel” is a unit in which noise is measured. </a:t>
            </a:r>
            <a:endParaRPr kumimoji="0" lang="en-US" sz="2400" b="1" i="0" u="none" strike="noStrike" cap="none" normalizeH="0" baseline="0" dirty="0" smtClean="0">
              <a:ln>
                <a:noFill/>
              </a:ln>
              <a:solidFill>
                <a:schemeClr val="tx1"/>
              </a:solidFill>
              <a:effectLst/>
              <a:latin typeface="Corbe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287</TotalTime>
  <Words>2191</Words>
  <Application>Microsoft Office PowerPoint</Application>
  <PresentationFormat>On-screen Show (4:3)</PresentationFormat>
  <Paragraphs>135</Paragraphs>
  <Slides>20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Calibri</vt:lpstr>
      <vt:lpstr>Copperplate Gothic Bold</vt:lpstr>
      <vt:lpstr>Copperplate Gothic Light</vt:lpstr>
      <vt:lpstr>Corbel</vt:lpstr>
      <vt:lpstr>Roboto</vt:lpstr>
      <vt:lpstr>Times New Roman</vt:lpstr>
      <vt:lpstr>Wingdings</vt:lpstr>
      <vt:lpstr>Office Theme</vt:lpstr>
      <vt:lpstr>A GIS-based Approach for Monitoring and Health Impact Assessment of Noise Exposure on Population of Solapur Urban Center</vt:lpstr>
      <vt:lpstr> INTRODUCTION  </vt:lpstr>
      <vt:lpstr> SOURCES OF NOISE POLLUTION </vt:lpstr>
      <vt:lpstr> EFFECTS OF NOISE </vt:lpstr>
      <vt:lpstr>The psychological manifestations of noise pollution</vt:lpstr>
      <vt:lpstr>WHO PYRAMID OF HEALTH EFFECTS OF NOISE   </vt:lpstr>
      <vt:lpstr> INTERNATIONAL STATUS </vt:lpstr>
      <vt:lpstr>NATIONAL STATUS</vt:lpstr>
      <vt:lpstr>Ambient Air Quality Standards in Respect of Noise is notified under  Noise Pollution (Regulation and Control) Rules, 2000.</vt:lpstr>
      <vt:lpstr>Decibel (dB)</vt:lpstr>
      <vt:lpstr> STUDY AREA  </vt:lpstr>
      <vt:lpstr>OBJECTIVES </vt:lpstr>
      <vt:lpstr> </vt:lpstr>
      <vt:lpstr>DIGITAL SOUND LEVEL METER</vt:lpstr>
      <vt:lpstr>A NOISE DOSE METER</vt:lpstr>
      <vt:lpstr> FOLLOWING STEPS WILL BE INITIATED </vt:lpstr>
      <vt:lpstr>SIGNIFICANCE OF THE STUDY </vt:lpstr>
      <vt:lpstr>REFERENCES </vt:lpstr>
      <vt:lpstr>REFERENCES</vt:lpstr>
      <vt:lpstr>Thank you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GIS-based Approach for Monitoring and Health Impact Assessment of Noise Exposure on Pollution of Solapur Urban Center</dc:title>
  <dc:creator>Suyog Baviskar</dc:creator>
  <cp:lastModifiedBy>Suyog Baviskar</cp:lastModifiedBy>
  <cp:revision>47</cp:revision>
  <dcterms:created xsi:type="dcterms:W3CDTF">2006-08-16T00:00:00Z</dcterms:created>
  <dcterms:modified xsi:type="dcterms:W3CDTF">2021-06-09T05:38:43Z</dcterms:modified>
</cp:coreProperties>
</file>