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79" r:id="rId9"/>
    <p:sldId id="282" r:id="rId10"/>
    <p:sldId id="288" r:id="rId11"/>
    <p:sldId id="31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95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9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CEC753-35FB-420A-9C8B-D26A0F78B883}" type="datetimeFigureOut">
              <a:rPr lang="en-US" smtClean="0"/>
              <a:t>22/02/2022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29CFE-13BA-4FFD-A58E-83A9E6F2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B70E-BC66-4272-92DD-B29CDF672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18" y="2364508"/>
            <a:ext cx="10513522" cy="1443947"/>
          </a:xfrm>
        </p:spPr>
        <p:txBody>
          <a:bodyPr>
            <a:normAutofit/>
          </a:bodyPr>
          <a:lstStyle/>
          <a:p>
            <a:r>
              <a:rPr lang="en-US" sz="5400" b="1" spc="3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en-US" sz="5400" b="1" spc="-13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3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54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B9B0F-72F7-4306-A328-6F6B0FD72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638" y="3826325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Prof. Dr. B. J. </a:t>
            </a:r>
            <a:r>
              <a:rPr lang="en-US" b="1" dirty="0" err="1">
                <a:solidFill>
                  <a:srgbClr val="002060"/>
                </a:solidFill>
              </a:rPr>
              <a:t>Lokhande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School of Physical Sciences</a:t>
            </a:r>
          </a:p>
        </p:txBody>
      </p:sp>
    </p:spTree>
    <p:extLst>
      <p:ext uri="{BB962C8B-B14F-4D97-AF65-F5344CB8AC3E}">
        <p14:creationId xmlns:p14="http://schemas.microsoft.com/office/powerpoint/2010/main" val="372463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2730" y="0"/>
            <a:ext cx="9146540" cy="6363855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4470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4914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53721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58166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73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6718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7162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76199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80644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5089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89534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94106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9855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0299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07569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1201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645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2090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5476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921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4366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893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338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782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2399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56844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1289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65861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030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7475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7919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83769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18821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19265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19723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0167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0612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1069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151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1958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24155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285999"/>
              <a:ext cx="9146540" cy="93980"/>
            </a:xfrm>
            <a:custGeom>
              <a:avLst/>
              <a:gdLst/>
              <a:ahLst/>
              <a:cxnLst/>
              <a:rect l="l" t="t" r="r" b="b"/>
              <a:pathLst>
                <a:path w="9146540" h="93980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49530"/>
                  </a:lnTo>
                  <a:lnTo>
                    <a:pt x="0" y="93980"/>
                  </a:lnTo>
                  <a:lnTo>
                    <a:pt x="9146540" y="93980"/>
                  </a:lnTo>
                  <a:lnTo>
                    <a:pt x="9146540" y="4953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3749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42061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4650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5095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5539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25996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264414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268859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27343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27787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28232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28689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2913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29578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00355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048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0924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1369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18261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30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22706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32715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33172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33616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34061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D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345185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34963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F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35407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D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35864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D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3630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3675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C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372110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765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3810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38544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A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390017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3944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39890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403478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8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40792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41236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7E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41694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42138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6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42583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43040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5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4348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4392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4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4437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448310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3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4527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4572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2E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46164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466217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1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4706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47510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F0E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479678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48412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F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48856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49314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E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49758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0203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D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06602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110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CD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154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1993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B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2451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289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A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334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37972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9D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4241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468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8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143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D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587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7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60323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64895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6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93409"/>
              <a:ext cx="9146540" cy="138430"/>
            </a:xfrm>
            <a:custGeom>
              <a:avLst/>
              <a:gdLst/>
              <a:ahLst/>
              <a:cxnLst/>
              <a:rect l="l" t="t" r="r" b="b"/>
              <a:pathLst>
                <a:path w="9146540" h="138429">
                  <a:moveTo>
                    <a:pt x="91465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49530"/>
                  </a:lnTo>
                  <a:lnTo>
                    <a:pt x="0" y="88900"/>
                  </a:lnTo>
                  <a:lnTo>
                    <a:pt x="0" y="93980"/>
                  </a:lnTo>
                  <a:lnTo>
                    <a:pt x="0" y="138430"/>
                  </a:lnTo>
                  <a:lnTo>
                    <a:pt x="9146540" y="138430"/>
                  </a:lnTo>
                  <a:lnTo>
                    <a:pt x="9146540" y="93980"/>
                  </a:lnTo>
                  <a:lnTo>
                    <a:pt x="9146540" y="88900"/>
                  </a:lnTo>
                  <a:lnTo>
                    <a:pt x="9146540" y="49530"/>
                  </a:lnTo>
                  <a:lnTo>
                    <a:pt x="9146540" y="444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5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8280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872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4C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916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96265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3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60071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605155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2C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609600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6141720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1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618617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6230620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E0C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627633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C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632078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FB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636650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641095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60">
                  <a:moveTo>
                    <a:pt x="914654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9146540" y="482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E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645540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649985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29"/>
                  </a:lnTo>
                  <a:lnTo>
                    <a:pt x="9146540" y="4952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D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654557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65900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C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663447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667892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BB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6724649"/>
              <a:ext cx="9146540" cy="48260"/>
            </a:xfrm>
            <a:custGeom>
              <a:avLst/>
              <a:gdLst/>
              <a:ahLst/>
              <a:cxnLst/>
              <a:rect l="l" t="t" r="r" b="b"/>
              <a:pathLst>
                <a:path w="9146540" h="48259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6769099"/>
              <a:ext cx="9146540" cy="49530"/>
            </a:xfrm>
            <a:custGeom>
              <a:avLst/>
              <a:gdLst/>
              <a:ahLst/>
              <a:cxnLst/>
              <a:rect l="l" t="t" r="r" b="b"/>
              <a:pathLst>
                <a:path w="9146540" h="49529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DA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6813549"/>
              <a:ext cx="9144000" cy="44450"/>
            </a:xfrm>
            <a:custGeom>
              <a:avLst/>
              <a:gdLst/>
              <a:ahLst/>
              <a:cxnLst/>
              <a:rect l="l" t="t" r="r" b="b"/>
              <a:pathLst>
                <a:path w="9144000" h="44450">
                  <a:moveTo>
                    <a:pt x="0" y="444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44450"/>
                  </a:lnTo>
                  <a:lnTo>
                    <a:pt x="0" y="44450"/>
                  </a:lnTo>
                  <a:close/>
                </a:path>
              </a:pathLst>
            </a:custGeom>
            <a:solidFill>
              <a:srgbClr val="D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299720"/>
              <a:ext cx="9144000" cy="6558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1283855" y="500477"/>
            <a:ext cx="1052945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Unit Cell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of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Hexagonal closed packed</a:t>
            </a:r>
            <a:r>
              <a:rPr sz="3200" b="1" spc="-6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(HCP)</a:t>
            </a:r>
          </a:p>
        </p:txBody>
      </p:sp>
      <p:sp>
        <p:nvSpPr>
          <p:cNvPr id="145" name="object 145"/>
          <p:cNvSpPr txBox="1"/>
          <p:nvPr/>
        </p:nvSpPr>
        <p:spPr>
          <a:xfrm>
            <a:off x="2278381" y="1962150"/>
            <a:ext cx="1491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spcBef>
                <a:spcPts val="100"/>
              </a:spcBef>
              <a:buChar char="•"/>
              <a:tabLst>
                <a:tab pos="257810" algn="l"/>
              </a:tabLst>
            </a:pPr>
            <a:r>
              <a:rPr sz="3200" dirty="0">
                <a:latin typeface="Times New Roman"/>
                <a:cs typeface="Times New Roman"/>
              </a:rPr>
              <a:t>Zn,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1460" y="387926"/>
            <a:ext cx="8740140" cy="616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0146" y="485730"/>
            <a:ext cx="535980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549400" algn="l"/>
              </a:tabLst>
            </a:pP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b="1" spc="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8727" y="1295400"/>
            <a:ext cx="8298873" cy="21221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802005">
              <a:lnSpc>
                <a:spcPts val="2410"/>
              </a:lnSpc>
              <a:spcBef>
                <a:spcPts val="570"/>
              </a:spcBef>
              <a:buChar char="•"/>
              <a:tabLst>
                <a:tab pos="229870" algn="l"/>
              </a:tabLst>
            </a:pPr>
            <a:r>
              <a:rPr sz="2400" dirty="0">
                <a:latin typeface="Times New Roman"/>
                <a:cs typeface="Times New Roman"/>
              </a:rPr>
              <a:t>Miller Indices are used to </a:t>
            </a:r>
            <a:r>
              <a:rPr sz="2400" spc="-5" dirty="0">
                <a:latin typeface="Times New Roman"/>
                <a:cs typeface="Times New Roman"/>
              </a:rPr>
              <a:t>represent </a:t>
            </a:r>
            <a:r>
              <a:rPr sz="2400" dirty="0">
                <a:latin typeface="Times New Roman"/>
                <a:cs typeface="Times New Roman"/>
              </a:rPr>
              <a:t>the directions and  the </a:t>
            </a:r>
            <a:r>
              <a:rPr sz="2400" spc="-5" dirty="0">
                <a:latin typeface="Times New Roman"/>
                <a:cs typeface="Times New Roman"/>
              </a:rPr>
              <a:t>planes </a:t>
            </a:r>
            <a:r>
              <a:rPr sz="2400" dirty="0">
                <a:latin typeface="Times New Roman"/>
                <a:cs typeface="Times New Roman"/>
              </a:rPr>
              <a:t>in a crystal</a:t>
            </a: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8000"/>
              </a:lnSpc>
              <a:spcBef>
                <a:spcPts val="2010"/>
              </a:spcBef>
              <a:buChar char="•"/>
              <a:tabLst>
                <a:tab pos="194310" algn="l"/>
              </a:tabLst>
            </a:pPr>
            <a:r>
              <a:rPr sz="2400" dirty="0">
                <a:latin typeface="Times New Roman"/>
                <a:cs typeface="Times New Roman"/>
              </a:rPr>
              <a:t>Miller Indices is a </a:t>
            </a:r>
            <a:r>
              <a:rPr sz="2400" spc="-5" dirty="0">
                <a:latin typeface="Times New Roman"/>
                <a:cs typeface="Times New Roman"/>
              </a:rPr>
              <a:t>group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smallest </a:t>
            </a:r>
            <a:r>
              <a:rPr sz="2400" dirty="0">
                <a:latin typeface="Times New Roman"/>
                <a:cs typeface="Times New Roman"/>
              </a:rPr>
              <a:t>integers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represent a  direction or a plane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73654" y="3921759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75649" y="391714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58079" y="4419484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4919" y="5003106"/>
            <a:ext cx="540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35" dirty="0">
                <a:latin typeface="Times New Roman"/>
                <a:cs typeface="Times New Roman"/>
              </a:rPr>
              <a:t>[1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1]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7359" y="5003106"/>
            <a:ext cx="4832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[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80" dirty="0">
                <a:latin typeface="Times New Roman"/>
                <a:cs typeface="Times New Roman"/>
              </a:rPr>
              <a:t>1</a:t>
            </a:r>
            <a:r>
              <a:rPr sz="1600" spc="50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92954" y="45733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81203" y="4873336"/>
            <a:ext cx="4673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[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5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1]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34673" y="413130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79437" y="4976092"/>
            <a:ext cx="924560" cy="12979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16865">
              <a:spcBef>
                <a:spcPts val="590"/>
              </a:spcBef>
            </a:pPr>
            <a:r>
              <a:rPr sz="1600" dirty="0">
                <a:solidFill>
                  <a:srgbClr val="FF9900"/>
                </a:solidFill>
                <a:latin typeface="Times New Roman"/>
                <a:cs typeface="Times New Roman"/>
              </a:rPr>
              <a:t>[111]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spcBef>
                <a:spcPts val="489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[100]</a:t>
            </a:r>
            <a:endParaRPr sz="1600" dirty="0">
              <a:latin typeface="Times New Roman"/>
              <a:cs typeface="Times New Roman"/>
            </a:endParaRPr>
          </a:p>
          <a:p>
            <a:pPr marL="469265">
              <a:lnSpc>
                <a:spcPts val="1814"/>
              </a:lnSpc>
              <a:spcBef>
                <a:spcPts val="1090"/>
              </a:spcBef>
            </a:pP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sz="1600" dirty="0">
              <a:latin typeface="Times New Roman"/>
              <a:cs typeface="Times New Roman"/>
            </a:endParaRPr>
          </a:p>
          <a:p>
            <a:pPr marL="467995">
              <a:lnSpc>
                <a:spcPts val="2295"/>
              </a:lnSpc>
            </a:pPr>
            <a:r>
              <a:rPr sz="2000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58541" y="5070764"/>
            <a:ext cx="287714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3">
            <a:extLst>
              <a:ext uri="{FF2B5EF4-FFF2-40B4-BE49-F238E27FC236}">
                <a16:creationId xmlns:a16="http://schemas.microsoft.com/office/drawing/2014/main" id="{A42ADA54-8309-4A57-9876-D32537F35C3C}"/>
              </a:ext>
            </a:extLst>
          </p:cNvPr>
          <p:cNvSpPr txBox="1">
            <a:spLocks/>
          </p:cNvSpPr>
          <p:nvPr/>
        </p:nvSpPr>
        <p:spPr>
          <a:xfrm>
            <a:off x="2394412" y="266931"/>
            <a:ext cx="727583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3200" b="1" spc="-10" dirty="0">
                <a:solidFill>
                  <a:srgbClr val="7030A0"/>
                </a:solidFill>
                <a:latin typeface="Arial"/>
                <a:cs typeface="Arial"/>
              </a:rPr>
              <a:t>MILLER INDICES</a:t>
            </a:r>
            <a:endParaRPr lang="en-US" sz="3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99FE0-032F-49BC-BDF9-155C825E3843}"/>
              </a:ext>
            </a:extLst>
          </p:cNvPr>
          <p:cNvSpPr txBox="1"/>
          <p:nvPr/>
        </p:nvSpPr>
        <p:spPr>
          <a:xfrm>
            <a:off x="646546" y="1062182"/>
            <a:ext cx="10363200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any point on the direction line other than the origin Find out the coordinates of the point in terms of the unit vectors along different axes.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negative coordinate with a bar on top  Divide the m by the unit vector along the respective axis.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lnSpc>
                <a:spcPts val="324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result into the smallest integers by suitable multiplication or division. </a:t>
            </a:r>
          </a:p>
          <a:p>
            <a:pPr marL="1143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2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3">
            <a:extLst>
              <a:ext uri="{FF2B5EF4-FFF2-40B4-BE49-F238E27FC236}">
                <a16:creationId xmlns:a16="http://schemas.microsoft.com/office/drawing/2014/main" id="{10150E83-5F6C-40BA-845C-5D0817296159}"/>
              </a:ext>
            </a:extLst>
          </p:cNvPr>
          <p:cNvSpPr txBox="1">
            <a:spLocks/>
          </p:cNvSpPr>
          <p:nvPr/>
        </p:nvSpPr>
        <p:spPr>
          <a:xfrm>
            <a:off x="4034786" y="320345"/>
            <a:ext cx="38481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</a:t>
            </a:r>
            <a:r>
              <a:rPr lang="en-US" sz="3200" b="1" spc="-6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44">
            <a:extLst>
              <a:ext uri="{FF2B5EF4-FFF2-40B4-BE49-F238E27FC236}">
                <a16:creationId xmlns:a16="http://schemas.microsoft.com/office/drawing/2014/main" id="{B5B0E7B4-7326-4EE3-911A-D7D4FAD9BDBF}"/>
              </a:ext>
            </a:extLst>
          </p:cNvPr>
          <p:cNvSpPr txBox="1"/>
          <p:nvPr/>
        </p:nvSpPr>
        <p:spPr>
          <a:xfrm>
            <a:off x="1355448" y="1348549"/>
            <a:ext cx="10445487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 </a:t>
            </a:r>
            <a:r>
              <a:rPr sz="3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atoms are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 in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orderly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manner. The atoms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long range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order.</a:t>
            </a:r>
          </a:p>
          <a:p>
            <a:pPr marL="755650" marR="52197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Iron, Copper and other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metals,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21970" lvl="1">
              <a:lnSpc>
                <a:spcPct val="100000"/>
              </a:lnSpc>
              <a:spcBef>
                <a:spcPts val="690"/>
              </a:spcBef>
              <a:tabLst>
                <a:tab pos="755650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9433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3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 </a:t>
            </a:r>
            <a:r>
              <a:rPr sz="3200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orderly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manner. They are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arranged.</a:t>
            </a: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2">
            <a:extLst>
              <a:ext uri="{FF2B5EF4-FFF2-40B4-BE49-F238E27FC236}">
                <a16:creationId xmlns:a16="http://schemas.microsoft.com/office/drawing/2014/main" id="{354DC854-731E-41C9-9E02-D8433CDCFC3B}"/>
              </a:ext>
            </a:extLst>
          </p:cNvPr>
          <p:cNvSpPr txBox="1"/>
          <p:nvPr/>
        </p:nvSpPr>
        <p:spPr>
          <a:xfrm>
            <a:off x="2152985" y="1283682"/>
            <a:ext cx="3343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indent="-196850">
              <a:lnSpc>
                <a:spcPct val="100000"/>
              </a:lnSpc>
              <a:spcBef>
                <a:spcPts val="100"/>
              </a:spcBef>
              <a:buChar char="•"/>
              <a:tabLst>
                <a:tab pos="209550" algn="l"/>
              </a:tabLst>
            </a:pPr>
            <a:r>
              <a:rPr sz="1800" spc="80" dirty="0">
                <a:latin typeface="Arial"/>
                <a:cs typeface="Arial"/>
              </a:rPr>
              <a:t>Non </a:t>
            </a:r>
            <a:r>
              <a:rPr sz="1800" spc="75" dirty="0">
                <a:latin typeface="Arial"/>
                <a:cs typeface="Arial"/>
              </a:rPr>
              <a:t>dense, </a:t>
            </a:r>
            <a:r>
              <a:rPr sz="1800" spc="105" dirty="0">
                <a:solidFill>
                  <a:srgbClr val="333399"/>
                </a:solidFill>
                <a:latin typeface="Arial"/>
                <a:cs typeface="Arial"/>
              </a:rPr>
              <a:t>random</a:t>
            </a:r>
            <a:r>
              <a:rPr sz="1800" spc="-3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packing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153">
            <a:extLst>
              <a:ext uri="{FF2B5EF4-FFF2-40B4-BE49-F238E27FC236}">
                <a16:creationId xmlns:a16="http://schemas.microsoft.com/office/drawing/2014/main" id="{8F3A811F-2684-4D01-9935-C1CEE548ACBB}"/>
              </a:ext>
            </a:extLst>
          </p:cNvPr>
          <p:cNvGrpSpPr/>
          <p:nvPr/>
        </p:nvGrpSpPr>
        <p:grpSpPr>
          <a:xfrm>
            <a:off x="2122621" y="1441624"/>
            <a:ext cx="7620000" cy="4794250"/>
            <a:chOff x="914400" y="1136650"/>
            <a:chExt cx="7620000" cy="4794250"/>
          </a:xfrm>
        </p:grpSpPr>
        <p:sp>
          <p:nvSpPr>
            <p:cNvPr id="4" name="object 154">
              <a:extLst>
                <a:ext uri="{FF2B5EF4-FFF2-40B4-BE49-F238E27FC236}">
                  <a16:creationId xmlns:a16="http://schemas.microsoft.com/office/drawing/2014/main" id="{7A88F035-D197-4DE6-AA74-0ABE2A8A2F2C}"/>
                </a:ext>
              </a:extLst>
            </p:cNvPr>
            <p:cNvSpPr/>
            <p:nvPr/>
          </p:nvSpPr>
          <p:spPr>
            <a:xfrm>
              <a:off x="1003300" y="14604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330200" y="685800"/>
                  </a:moveTo>
                  <a:lnTo>
                    <a:pt x="324319" y="641832"/>
                  </a:lnTo>
                  <a:lnTo>
                    <a:pt x="307708" y="602361"/>
                  </a:lnTo>
                  <a:lnTo>
                    <a:pt x="281940" y="568972"/>
                  </a:lnTo>
                  <a:lnTo>
                    <a:pt x="248539" y="543191"/>
                  </a:lnTo>
                  <a:lnTo>
                    <a:pt x="209067" y="526580"/>
                  </a:lnTo>
                  <a:lnTo>
                    <a:pt x="165100" y="520700"/>
                  </a:lnTo>
                  <a:lnTo>
                    <a:pt x="121119" y="526580"/>
                  </a:lnTo>
                  <a:lnTo>
                    <a:pt x="81648" y="543191"/>
                  </a:lnTo>
                  <a:lnTo>
                    <a:pt x="48260" y="568972"/>
                  </a:lnTo>
                  <a:lnTo>
                    <a:pt x="22479" y="602361"/>
                  </a:lnTo>
                  <a:lnTo>
                    <a:pt x="5867" y="641832"/>
                  </a:lnTo>
                  <a:lnTo>
                    <a:pt x="0" y="685800"/>
                  </a:lnTo>
                  <a:lnTo>
                    <a:pt x="5867" y="729348"/>
                  </a:lnTo>
                  <a:lnTo>
                    <a:pt x="22479" y="768680"/>
                  </a:lnTo>
                  <a:lnTo>
                    <a:pt x="48260" y="802170"/>
                  </a:lnTo>
                  <a:lnTo>
                    <a:pt x="81648" y="828141"/>
                  </a:lnTo>
                  <a:lnTo>
                    <a:pt x="121119" y="844943"/>
                  </a:lnTo>
                  <a:lnTo>
                    <a:pt x="165100" y="850900"/>
                  </a:lnTo>
                  <a:lnTo>
                    <a:pt x="209067" y="844943"/>
                  </a:lnTo>
                  <a:lnTo>
                    <a:pt x="248539" y="828141"/>
                  </a:lnTo>
                  <a:lnTo>
                    <a:pt x="281940" y="802170"/>
                  </a:lnTo>
                  <a:lnTo>
                    <a:pt x="307708" y="768680"/>
                  </a:lnTo>
                  <a:lnTo>
                    <a:pt x="324319" y="729348"/>
                  </a:lnTo>
                  <a:lnTo>
                    <a:pt x="330200" y="685800"/>
                  </a:lnTo>
                  <a:close/>
                </a:path>
                <a:path w="1473200" h="1473200">
                  <a:moveTo>
                    <a:pt x="482600" y="381000"/>
                  </a:moveTo>
                  <a:lnTo>
                    <a:pt x="476719" y="337032"/>
                  </a:lnTo>
                  <a:lnTo>
                    <a:pt x="460108" y="297561"/>
                  </a:lnTo>
                  <a:lnTo>
                    <a:pt x="434340" y="264172"/>
                  </a:lnTo>
                  <a:lnTo>
                    <a:pt x="400939" y="238391"/>
                  </a:lnTo>
                  <a:lnTo>
                    <a:pt x="361467" y="221780"/>
                  </a:lnTo>
                  <a:lnTo>
                    <a:pt x="317500" y="215900"/>
                  </a:lnTo>
                  <a:lnTo>
                    <a:pt x="273519" y="221780"/>
                  </a:lnTo>
                  <a:lnTo>
                    <a:pt x="234048" y="238391"/>
                  </a:lnTo>
                  <a:lnTo>
                    <a:pt x="200660" y="264172"/>
                  </a:lnTo>
                  <a:lnTo>
                    <a:pt x="174879" y="297561"/>
                  </a:lnTo>
                  <a:lnTo>
                    <a:pt x="158267" y="337032"/>
                  </a:lnTo>
                  <a:lnTo>
                    <a:pt x="152400" y="381000"/>
                  </a:lnTo>
                  <a:lnTo>
                    <a:pt x="158267" y="424980"/>
                  </a:lnTo>
                  <a:lnTo>
                    <a:pt x="174879" y="464451"/>
                  </a:lnTo>
                  <a:lnTo>
                    <a:pt x="200660" y="497840"/>
                  </a:lnTo>
                  <a:lnTo>
                    <a:pt x="234048" y="523621"/>
                  </a:lnTo>
                  <a:lnTo>
                    <a:pt x="273519" y="540232"/>
                  </a:lnTo>
                  <a:lnTo>
                    <a:pt x="317500" y="546100"/>
                  </a:lnTo>
                  <a:lnTo>
                    <a:pt x="361467" y="540232"/>
                  </a:lnTo>
                  <a:lnTo>
                    <a:pt x="400939" y="523621"/>
                  </a:lnTo>
                  <a:lnTo>
                    <a:pt x="434340" y="497840"/>
                  </a:lnTo>
                  <a:lnTo>
                    <a:pt x="460108" y="464451"/>
                  </a:lnTo>
                  <a:lnTo>
                    <a:pt x="476719" y="424980"/>
                  </a:lnTo>
                  <a:lnTo>
                    <a:pt x="482600" y="381000"/>
                  </a:lnTo>
                  <a:close/>
                </a:path>
                <a:path w="1473200" h="1473200">
                  <a:moveTo>
                    <a:pt x="698500" y="1205230"/>
                  </a:moveTo>
                  <a:lnTo>
                    <a:pt x="692619" y="1161796"/>
                  </a:lnTo>
                  <a:lnTo>
                    <a:pt x="676008" y="1122680"/>
                  </a:lnTo>
                  <a:lnTo>
                    <a:pt x="650227" y="1089507"/>
                  </a:lnTo>
                  <a:lnTo>
                    <a:pt x="616839" y="1063840"/>
                  </a:lnTo>
                  <a:lnTo>
                    <a:pt x="577367" y="1047280"/>
                  </a:lnTo>
                  <a:lnTo>
                    <a:pt x="533400" y="1041400"/>
                  </a:lnTo>
                  <a:lnTo>
                    <a:pt x="491337" y="1047026"/>
                  </a:lnTo>
                  <a:lnTo>
                    <a:pt x="527939" y="1031621"/>
                  </a:lnTo>
                  <a:lnTo>
                    <a:pt x="561340" y="1005840"/>
                  </a:lnTo>
                  <a:lnTo>
                    <a:pt x="587108" y="972451"/>
                  </a:lnTo>
                  <a:lnTo>
                    <a:pt x="603719" y="932980"/>
                  </a:lnTo>
                  <a:lnTo>
                    <a:pt x="609600" y="889000"/>
                  </a:lnTo>
                  <a:lnTo>
                    <a:pt x="603719" y="845032"/>
                  </a:lnTo>
                  <a:lnTo>
                    <a:pt x="587108" y="805561"/>
                  </a:lnTo>
                  <a:lnTo>
                    <a:pt x="561340" y="772172"/>
                  </a:lnTo>
                  <a:lnTo>
                    <a:pt x="527939" y="746391"/>
                  </a:lnTo>
                  <a:lnTo>
                    <a:pt x="488467" y="729780"/>
                  </a:lnTo>
                  <a:lnTo>
                    <a:pt x="444500" y="723900"/>
                  </a:lnTo>
                  <a:lnTo>
                    <a:pt x="400519" y="729780"/>
                  </a:lnTo>
                  <a:lnTo>
                    <a:pt x="361048" y="746391"/>
                  </a:lnTo>
                  <a:lnTo>
                    <a:pt x="327660" y="772172"/>
                  </a:lnTo>
                  <a:lnTo>
                    <a:pt x="301879" y="805561"/>
                  </a:lnTo>
                  <a:lnTo>
                    <a:pt x="285267" y="845032"/>
                  </a:lnTo>
                  <a:lnTo>
                    <a:pt x="279400" y="889000"/>
                  </a:lnTo>
                  <a:lnTo>
                    <a:pt x="285267" y="932980"/>
                  </a:lnTo>
                  <a:lnTo>
                    <a:pt x="301879" y="972451"/>
                  </a:lnTo>
                  <a:lnTo>
                    <a:pt x="327660" y="1005840"/>
                  </a:lnTo>
                  <a:lnTo>
                    <a:pt x="361048" y="1031621"/>
                  </a:lnTo>
                  <a:lnTo>
                    <a:pt x="400519" y="1048232"/>
                  </a:lnTo>
                  <a:lnTo>
                    <a:pt x="444500" y="1054100"/>
                  </a:lnTo>
                  <a:lnTo>
                    <a:pt x="486524" y="1048499"/>
                  </a:lnTo>
                  <a:lnTo>
                    <a:pt x="449948" y="1063840"/>
                  </a:lnTo>
                  <a:lnTo>
                    <a:pt x="416560" y="1089507"/>
                  </a:lnTo>
                  <a:lnTo>
                    <a:pt x="390779" y="1122680"/>
                  </a:lnTo>
                  <a:lnTo>
                    <a:pt x="374167" y="1161796"/>
                  </a:lnTo>
                  <a:lnTo>
                    <a:pt x="368300" y="1205230"/>
                  </a:lnTo>
                  <a:lnTo>
                    <a:pt x="374167" y="1249210"/>
                  </a:lnTo>
                  <a:lnTo>
                    <a:pt x="390779" y="1288681"/>
                  </a:lnTo>
                  <a:lnTo>
                    <a:pt x="416560" y="1322070"/>
                  </a:lnTo>
                  <a:lnTo>
                    <a:pt x="449948" y="1347851"/>
                  </a:lnTo>
                  <a:lnTo>
                    <a:pt x="489419" y="1364462"/>
                  </a:lnTo>
                  <a:lnTo>
                    <a:pt x="533400" y="1370330"/>
                  </a:lnTo>
                  <a:lnTo>
                    <a:pt x="577367" y="1364462"/>
                  </a:lnTo>
                  <a:lnTo>
                    <a:pt x="616839" y="1347851"/>
                  </a:lnTo>
                  <a:lnTo>
                    <a:pt x="650240" y="1322070"/>
                  </a:lnTo>
                  <a:lnTo>
                    <a:pt x="676008" y="1288681"/>
                  </a:lnTo>
                  <a:lnTo>
                    <a:pt x="692619" y="1249210"/>
                  </a:lnTo>
                  <a:lnTo>
                    <a:pt x="698500" y="1205230"/>
                  </a:lnTo>
                  <a:close/>
                </a:path>
                <a:path w="1473200" h="1473200">
                  <a:moveTo>
                    <a:pt x="736600" y="165100"/>
                  </a:moveTo>
                  <a:lnTo>
                    <a:pt x="730719" y="121132"/>
                  </a:lnTo>
                  <a:lnTo>
                    <a:pt x="714108" y="81661"/>
                  </a:lnTo>
                  <a:lnTo>
                    <a:pt x="688340" y="48272"/>
                  </a:lnTo>
                  <a:lnTo>
                    <a:pt x="654939" y="22491"/>
                  </a:lnTo>
                  <a:lnTo>
                    <a:pt x="615467" y="5880"/>
                  </a:lnTo>
                  <a:lnTo>
                    <a:pt x="571500" y="0"/>
                  </a:lnTo>
                  <a:lnTo>
                    <a:pt x="527519" y="5880"/>
                  </a:lnTo>
                  <a:lnTo>
                    <a:pt x="488048" y="22491"/>
                  </a:lnTo>
                  <a:lnTo>
                    <a:pt x="454660" y="48272"/>
                  </a:lnTo>
                  <a:lnTo>
                    <a:pt x="428879" y="81661"/>
                  </a:lnTo>
                  <a:lnTo>
                    <a:pt x="412267" y="121132"/>
                  </a:lnTo>
                  <a:lnTo>
                    <a:pt x="406400" y="165100"/>
                  </a:lnTo>
                  <a:lnTo>
                    <a:pt x="412267" y="209080"/>
                  </a:lnTo>
                  <a:lnTo>
                    <a:pt x="428879" y="248551"/>
                  </a:lnTo>
                  <a:lnTo>
                    <a:pt x="454660" y="281940"/>
                  </a:lnTo>
                  <a:lnTo>
                    <a:pt x="488048" y="307721"/>
                  </a:lnTo>
                  <a:lnTo>
                    <a:pt x="527519" y="324332"/>
                  </a:lnTo>
                  <a:lnTo>
                    <a:pt x="571500" y="330200"/>
                  </a:lnTo>
                  <a:lnTo>
                    <a:pt x="615467" y="324332"/>
                  </a:lnTo>
                  <a:lnTo>
                    <a:pt x="654939" y="307721"/>
                  </a:lnTo>
                  <a:lnTo>
                    <a:pt x="688340" y="281940"/>
                  </a:lnTo>
                  <a:lnTo>
                    <a:pt x="714108" y="248551"/>
                  </a:lnTo>
                  <a:lnTo>
                    <a:pt x="730719" y="209080"/>
                  </a:lnTo>
                  <a:lnTo>
                    <a:pt x="736600" y="165100"/>
                  </a:lnTo>
                  <a:close/>
                </a:path>
                <a:path w="1473200" h="1473200">
                  <a:moveTo>
                    <a:pt x="927100" y="762000"/>
                  </a:moveTo>
                  <a:lnTo>
                    <a:pt x="921131" y="718032"/>
                  </a:lnTo>
                  <a:lnTo>
                    <a:pt x="904328" y="678561"/>
                  </a:lnTo>
                  <a:lnTo>
                    <a:pt x="878357" y="645172"/>
                  </a:lnTo>
                  <a:lnTo>
                    <a:pt x="844867" y="619391"/>
                  </a:lnTo>
                  <a:lnTo>
                    <a:pt x="805535" y="602780"/>
                  </a:lnTo>
                  <a:lnTo>
                    <a:pt x="762000" y="596900"/>
                  </a:lnTo>
                  <a:lnTo>
                    <a:pt x="718019" y="602780"/>
                  </a:lnTo>
                  <a:lnTo>
                    <a:pt x="678548" y="619391"/>
                  </a:lnTo>
                  <a:lnTo>
                    <a:pt x="645160" y="645172"/>
                  </a:lnTo>
                  <a:lnTo>
                    <a:pt x="619379" y="678561"/>
                  </a:lnTo>
                  <a:lnTo>
                    <a:pt x="602767" y="718032"/>
                  </a:lnTo>
                  <a:lnTo>
                    <a:pt x="596900" y="762000"/>
                  </a:lnTo>
                  <a:lnTo>
                    <a:pt x="602767" y="805548"/>
                  </a:lnTo>
                  <a:lnTo>
                    <a:pt x="619379" y="844880"/>
                  </a:lnTo>
                  <a:lnTo>
                    <a:pt x="645160" y="878370"/>
                  </a:lnTo>
                  <a:lnTo>
                    <a:pt x="678548" y="904341"/>
                  </a:lnTo>
                  <a:lnTo>
                    <a:pt x="718019" y="921143"/>
                  </a:lnTo>
                  <a:lnTo>
                    <a:pt x="762000" y="927100"/>
                  </a:lnTo>
                  <a:lnTo>
                    <a:pt x="805535" y="921143"/>
                  </a:lnTo>
                  <a:lnTo>
                    <a:pt x="844867" y="904341"/>
                  </a:lnTo>
                  <a:lnTo>
                    <a:pt x="878357" y="878370"/>
                  </a:lnTo>
                  <a:lnTo>
                    <a:pt x="904328" y="844880"/>
                  </a:lnTo>
                  <a:lnTo>
                    <a:pt x="921131" y="805548"/>
                  </a:lnTo>
                  <a:lnTo>
                    <a:pt x="927100" y="762000"/>
                  </a:lnTo>
                  <a:close/>
                </a:path>
                <a:path w="1473200" h="1473200">
                  <a:moveTo>
                    <a:pt x="952500" y="419100"/>
                  </a:moveTo>
                  <a:lnTo>
                    <a:pt x="946619" y="375132"/>
                  </a:lnTo>
                  <a:lnTo>
                    <a:pt x="930008" y="335661"/>
                  </a:lnTo>
                  <a:lnTo>
                    <a:pt x="904240" y="302272"/>
                  </a:lnTo>
                  <a:lnTo>
                    <a:pt x="870839" y="276491"/>
                  </a:lnTo>
                  <a:lnTo>
                    <a:pt x="831367" y="259880"/>
                  </a:lnTo>
                  <a:lnTo>
                    <a:pt x="787400" y="254000"/>
                  </a:lnTo>
                  <a:lnTo>
                    <a:pt x="743419" y="259880"/>
                  </a:lnTo>
                  <a:lnTo>
                    <a:pt x="703948" y="276491"/>
                  </a:lnTo>
                  <a:lnTo>
                    <a:pt x="670547" y="302272"/>
                  </a:lnTo>
                  <a:lnTo>
                    <a:pt x="644779" y="335661"/>
                  </a:lnTo>
                  <a:lnTo>
                    <a:pt x="628167" y="375132"/>
                  </a:lnTo>
                  <a:lnTo>
                    <a:pt x="622300" y="419100"/>
                  </a:lnTo>
                  <a:lnTo>
                    <a:pt x="628167" y="463080"/>
                  </a:lnTo>
                  <a:lnTo>
                    <a:pt x="644779" y="502551"/>
                  </a:lnTo>
                  <a:lnTo>
                    <a:pt x="670560" y="535940"/>
                  </a:lnTo>
                  <a:lnTo>
                    <a:pt x="703948" y="561721"/>
                  </a:lnTo>
                  <a:lnTo>
                    <a:pt x="743419" y="578332"/>
                  </a:lnTo>
                  <a:lnTo>
                    <a:pt x="787400" y="584200"/>
                  </a:lnTo>
                  <a:lnTo>
                    <a:pt x="831367" y="578332"/>
                  </a:lnTo>
                  <a:lnTo>
                    <a:pt x="870839" y="561721"/>
                  </a:lnTo>
                  <a:lnTo>
                    <a:pt x="904240" y="535940"/>
                  </a:lnTo>
                  <a:lnTo>
                    <a:pt x="930008" y="502551"/>
                  </a:lnTo>
                  <a:lnTo>
                    <a:pt x="946619" y="463080"/>
                  </a:lnTo>
                  <a:lnTo>
                    <a:pt x="952500" y="419100"/>
                  </a:lnTo>
                  <a:close/>
                </a:path>
                <a:path w="1473200" h="1473200">
                  <a:moveTo>
                    <a:pt x="1016000" y="1308100"/>
                  </a:moveTo>
                  <a:lnTo>
                    <a:pt x="1010031" y="1264132"/>
                  </a:lnTo>
                  <a:lnTo>
                    <a:pt x="993228" y="1224661"/>
                  </a:lnTo>
                  <a:lnTo>
                    <a:pt x="967257" y="1191272"/>
                  </a:lnTo>
                  <a:lnTo>
                    <a:pt x="933767" y="1165491"/>
                  </a:lnTo>
                  <a:lnTo>
                    <a:pt x="894435" y="1148880"/>
                  </a:lnTo>
                  <a:lnTo>
                    <a:pt x="850900" y="1143000"/>
                  </a:lnTo>
                  <a:lnTo>
                    <a:pt x="806919" y="1148880"/>
                  </a:lnTo>
                  <a:lnTo>
                    <a:pt x="767448" y="1165491"/>
                  </a:lnTo>
                  <a:lnTo>
                    <a:pt x="734047" y="1191272"/>
                  </a:lnTo>
                  <a:lnTo>
                    <a:pt x="708279" y="1224661"/>
                  </a:lnTo>
                  <a:lnTo>
                    <a:pt x="691667" y="1264132"/>
                  </a:lnTo>
                  <a:lnTo>
                    <a:pt x="685800" y="1308100"/>
                  </a:lnTo>
                  <a:lnTo>
                    <a:pt x="691667" y="1351648"/>
                  </a:lnTo>
                  <a:lnTo>
                    <a:pt x="708279" y="1390980"/>
                  </a:lnTo>
                  <a:lnTo>
                    <a:pt x="734060" y="1424470"/>
                  </a:lnTo>
                  <a:lnTo>
                    <a:pt x="767448" y="1450441"/>
                  </a:lnTo>
                  <a:lnTo>
                    <a:pt x="806919" y="1467243"/>
                  </a:lnTo>
                  <a:lnTo>
                    <a:pt x="850900" y="1473200"/>
                  </a:lnTo>
                  <a:lnTo>
                    <a:pt x="894435" y="1467243"/>
                  </a:lnTo>
                  <a:lnTo>
                    <a:pt x="933767" y="1450441"/>
                  </a:lnTo>
                  <a:lnTo>
                    <a:pt x="967257" y="1424470"/>
                  </a:lnTo>
                  <a:lnTo>
                    <a:pt x="993228" y="1390980"/>
                  </a:lnTo>
                  <a:lnTo>
                    <a:pt x="1010031" y="1351648"/>
                  </a:lnTo>
                  <a:lnTo>
                    <a:pt x="1016000" y="1308100"/>
                  </a:lnTo>
                  <a:close/>
                </a:path>
                <a:path w="1473200" h="1473200">
                  <a:moveTo>
                    <a:pt x="1231900" y="889000"/>
                  </a:moveTo>
                  <a:lnTo>
                    <a:pt x="1225931" y="845032"/>
                  </a:lnTo>
                  <a:lnTo>
                    <a:pt x="1209128" y="805561"/>
                  </a:lnTo>
                  <a:lnTo>
                    <a:pt x="1183157" y="772172"/>
                  </a:lnTo>
                  <a:lnTo>
                    <a:pt x="1149667" y="746391"/>
                  </a:lnTo>
                  <a:lnTo>
                    <a:pt x="1110335" y="729780"/>
                  </a:lnTo>
                  <a:lnTo>
                    <a:pt x="1066800" y="723900"/>
                  </a:lnTo>
                  <a:lnTo>
                    <a:pt x="1022819" y="729780"/>
                  </a:lnTo>
                  <a:lnTo>
                    <a:pt x="983348" y="746391"/>
                  </a:lnTo>
                  <a:lnTo>
                    <a:pt x="949947" y="772172"/>
                  </a:lnTo>
                  <a:lnTo>
                    <a:pt x="924179" y="805561"/>
                  </a:lnTo>
                  <a:lnTo>
                    <a:pt x="907567" y="845032"/>
                  </a:lnTo>
                  <a:lnTo>
                    <a:pt x="901700" y="889000"/>
                  </a:lnTo>
                  <a:lnTo>
                    <a:pt x="907567" y="932980"/>
                  </a:lnTo>
                  <a:lnTo>
                    <a:pt x="924179" y="972451"/>
                  </a:lnTo>
                  <a:lnTo>
                    <a:pt x="949960" y="1005840"/>
                  </a:lnTo>
                  <a:lnTo>
                    <a:pt x="983348" y="1031621"/>
                  </a:lnTo>
                  <a:lnTo>
                    <a:pt x="1022819" y="1048232"/>
                  </a:lnTo>
                  <a:lnTo>
                    <a:pt x="1066800" y="1054100"/>
                  </a:lnTo>
                  <a:lnTo>
                    <a:pt x="1110335" y="1048232"/>
                  </a:lnTo>
                  <a:lnTo>
                    <a:pt x="1149667" y="1031621"/>
                  </a:lnTo>
                  <a:lnTo>
                    <a:pt x="1183157" y="1005840"/>
                  </a:lnTo>
                  <a:lnTo>
                    <a:pt x="1209128" y="972451"/>
                  </a:lnTo>
                  <a:lnTo>
                    <a:pt x="1225931" y="932980"/>
                  </a:lnTo>
                  <a:lnTo>
                    <a:pt x="1231900" y="889000"/>
                  </a:lnTo>
                  <a:close/>
                </a:path>
                <a:path w="1473200" h="1473200">
                  <a:moveTo>
                    <a:pt x="1282700" y="381000"/>
                  </a:moveTo>
                  <a:lnTo>
                    <a:pt x="1276731" y="337032"/>
                  </a:lnTo>
                  <a:lnTo>
                    <a:pt x="1259928" y="297561"/>
                  </a:lnTo>
                  <a:lnTo>
                    <a:pt x="1233957" y="264172"/>
                  </a:lnTo>
                  <a:lnTo>
                    <a:pt x="1200467" y="238391"/>
                  </a:lnTo>
                  <a:lnTo>
                    <a:pt x="1161135" y="221780"/>
                  </a:lnTo>
                  <a:lnTo>
                    <a:pt x="1117600" y="215900"/>
                  </a:lnTo>
                  <a:lnTo>
                    <a:pt x="1073619" y="221780"/>
                  </a:lnTo>
                  <a:lnTo>
                    <a:pt x="1034148" y="238391"/>
                  </a:lnTo>
                  <a:lnTo>
                    <a:pt x="1000747" y="264172"/>
                  </a:lnTo>
                  <a:lnTo>
                    <a:pt x="974979" y="297561"/>
                  </a:lnTo>
                  <a:lnTo>
                    <a:pt x="958367" y="337032"/>
                  </a:lnTo>
                  <a:lnTo>
                    <a:pt x="952500" y="381000"/>
                  </a:lnTo>
                  <a:lnTo>
                    <a:pt x="958367" y="424980"/>
                  </a:lnTo>
                  <a:lnTo>
                    <a:pt x="974979" y="464451"/>
                  </a:lnTo>
                  <a:lnTo>
                    <a:pt x="1000760" y="497840"/>
                  </a:lnTo>
                  <a:lnTo>
                    <a:pt x="1034148" y="523621"/>
                  </a:lnTo>
                  <a:lnTo>
                    <a:pt x="1073619" y="540232"/>
                  </a:lnTo>
                  <a:lnTo>
                    <a:pt x="1117600" y="546100"/>
                  </a:lnTo>
                  <a:lnTo>
                    <a:pt x="1161135" y="540232"/>
                  </a:lnTo>
                  <a:lnTo>
                    <a:pt x="1200467" y="523621"/>
                  </a:lnTo>
                  <a:lnTo>
                    <a:pt x="1233957" y="497840"/>
                  </a:lnTo>
                  <a:lnTo>
                    <a:pt x="1259928" y="464451"/>
                  </a:lnTo>
                  <a:lnTo>
                    <a:pt x="1276731" y="424980"/>
                  </a:lnTo>
                  <a:lnTo>
                    <a:pt x="1282700" y="381000"/>
                  </a:lnTo>
                  <a:close/>
                </a:path>
                <a:path w="1473200" h="1473200">
                  <a:moveTo>
                    <a:pt x="1344930" y="1205230"/>
                  </a:moveTo>
                  <a:lnTo>
                    <a:pt x="1339049" y="1161796"/>
                  </a:lnTo>
                  <a:lnTo>
                    <a:pt x="1322438" y="1122680"/>
                  </a:lnTo>
                  <a:lnTo>
                    <a:pt x="1296670" y="1089507"/>
                  </a:lnTo>
                  <a:lnTo>
                    <a:pt x="1263269" y="1063840"/>
                  </a:lnTo>
                  <a:lnTo>
                    <a:pt x="1223797" y="1047280"/>
                  </a:lnTo>
                  <a:lnTo>
                    <a:pt x="1179830" y="1041400"/>
                  </a:lnTo>
                  <a:lnTo>
                    <a:pt x="1136383" y="1047280"/>
                  </a:lnTo>
                  <a:lnTo>
                    <a:pt x="1097280" y="1063840"/>
                  </a:lnTo>
                  <a:lnTo>
                    <a:pt x="1064094" y="1089507"/>
                  </a:lnTo>
                  <a:lnTo>
                    <a:pt x="1038428" y="1122680"/>
                  </a:lnTo>
                  <a:lnTo>
                    <a:pt x="1021867" y="1161796"/>
                  </a:lnTo>
                  <a:lnTo>
                    <a:pt x="1016000" y="1205230"/>
                  </a:lnTo>
                  <a:lnTo>
                    <a:pt x="1021867" y="1249210"/>
                  </a:lnTo>
                  <a:lnTo>
                    <a:pt x="1038428" y="1288681"/>
                  </a:lnTo>
                  <a:lnTo>
                    <a:pt x="1064094" y="1322070"/>
                  </a:lnTo>
                  <a:lnTo>
                    <a:pt x="1097280" y="1347851"/>
                  </a:lnTo>
                  <a:lnTo>
                    <a:pt x="1136383" y="1364462"/>
                  </a:lnTo>
                  <a:lnTo>
                    <a:pt x="1179830" y="1370330"/>
                  </a:lnTo>
                  <a:lnTo>
                    <a:pt x="1223797" y="1364462"/>
                  </a:lnTo>
                  <a:lnTo>
                    <a:pt x="1263269" y="1347851"/>
                  </a:lnTo>
                  <a:lnTo>
                    <a:pt x="1296670" y="1322070"/>
                  </a:lnTo>
                  <a:lnTo>
                    <a:pt x="1322438" y="1288681"/>
                  </a:lnTo>
                  <a:lnTo>
                    <a:pt x="1339049" y="1249210"/>
                  </a:lnTo>
                  <a:lnTo>
                    <a:pt x="1344930" y="1205230"/>
                  </a:lnTo>
                  <a:close/>
                </a:path>
                <a:path w="1473200" h="1473200">
                  <a:moveTo>
                    <a:pt x="1473200" y="660400"/>
                  </a:moveTo>
                  <a:lnTo>
                    <a:pt x="1467231" y="616432"/>
                  </a:lnTo>
                  <a:lnTo>
                    <a:pt x="1450428" y="576961"/>
                  </a:lnTo>
                  <a:lnTo>
                    <a:pt x="1424457" y="543572"/>
                  </a:lnTo>
                  <a:lnTo>
                    <a:pt x="1390967" y="517791"/>
                  </a:lnTo>
                  <a:lnTo>
                    <a:pt x="1351635" y="501180"/>
                  </a:lnTo>
                  <a:lnTo>
                    <a:pt x="1308100" y="495300"/>
                  </a:lnTo>
                  <a:lnTo>
                    <a:pt x="1264119" y="501180"/>
                  </a:lnTo>
                  <a:lnTo>
                    <a:pt x="1224648" y="517791"/>
                  </a:lnTo>
                  <a:lnTo>
                    <a:pt x="1191247" y="543572"/>
                  </a:lnTo>
                  <a:lnTo>
                    <a:pt x="1165479" y="576961"/>
                  </a:lnTo>
                  <a:lnTo>
                    <a:pt x="1148867" y="616432"/>
                  </a:lnTo>
                  <a:lnTo>
                    <a:pt x="1143000" y="660400"/>
                  </a:lnTo>
                  <a:lnTo>
                    <a:pt x="1148867" y="703948"/>
                  </a:lnTo>
                  <a:lnTo>
                    <a:pt x="1165479" y="743280"/>
                  </a:lnTo>
                  <a:lnTo>
                    <a:pt x="1191260" y="776770"/>
                  </a:lnTo>
                  <a:lnTo>
                    <a:pt x="1224648" y="802741"/>
                  </a:lnTo>
                  <a:lnTo>
                    <a:pt x="1264119" y="819543"/>
                  </a:lnTo>
                  <a:lnTo>
                    <a:pt x="1308100" y="825500"/>
                  </a:lnTo>
                  <a:lnTo>
                    <a:pt x="1351635" y="819543"/>
                  </a:lnTo>
                  <a:lnTo>
                    <a:pt x="1390967" y="802741"/>
                  </a:lnTo>
                  <a:lnTo>
                    <a:pt x="1424457" y="776770"/>
                  </a:lnTo>
                  <a:lnTo>
                    <a:pt x="1450428" y="743280"/>
                  </a:lnTo>
                  <a:lnTo>
                    <a:pt x="1467231" y="703948"/>
                  </a:lnTo>
                  <a:lnTo>
                    <a:pt x="1473200" y="660400"/>
                  </a:lnTo>
                  <a:close/>
                </a:path>
              </a:pathLst>
            </a:custGeom>
            <a:solidFill>
              <a:srgbClr val="66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5">
              <a:extLst>
                <a:ext uri="{FF2B5EF4-FFF2-40B4-BE49-F238E27FC236}">
                  <a16:creationId xmlns:a16="http://schemas.microsoft.com/office/drawing/2014/main" id="{B8FC6E58-EFEB-4084-B6B9-DD60229FC35B}"/>
                </a:ext>
              </a:extLst>
            </p:cNvPr>
            <p:cNvSpPr/>
            <p:nvPr/>
          </p:nvSpPr>
          <p:spPr>
            <a:xfrm>
              <a:off x="996950" y="3917950"/>
              <a:ext cx="1670050" cy="933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56">
              <a:extLst>
                <a:ext uri="{FF2B5EF4-FFF2-40B4-BE49-F238E27FC236}">
                  <a16:creationId xmlns:a16="http://schemas.microsoft.com/office/drawing/2014/main" id="{0F0AE792-FA56-494A-AEB2-524268C4F5E3}"/>
                </a:ext>
              </a:extLst>
            </p:cNvPr>
            <p:cNvSpPr/>
            <p:nvPr/>
          </p:nvSpPr>
          <p:spPr>
            <a:xfrm>
              <a:off x="914400" y="5562600"/>
              <a:ext cx="7620000" cy="368300"/>
            </a:xfrm>
            <a:custGeom>
              <a:avLst/>
              <a:gdLst/>
              <a:ahLst/>
              <a:cxnLst/>
              <a:rect l="l" t="t" r="r" b="b"/>
              <a:pathLst>
                <a:path w="7620000" h="368300">
                  <a:moveTo>
                    <a:pt x="762000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7620000" y="36830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57">
              <a:extLst>
                <a:ext uri="{FF2B5EF4-FFF2-40B4-BE49-F238E27FC236}">
                  <a16:creationId xmlns:a16="http://schemas.microsoft.com/office/drawing/2014/main" id="{AA152E60-3A66-4E5D-B159-0739CC228425}"/>
                </a:ext>
              </a:extLst>
            </p:cNvPr>
            <p:cNvSpPr/>
            <p:nvPr/>
          </p:nvSpPr>
          <p:spPr>
            <a:xfrm>
              <a:off x="5340350" y="1136650"/>
              <a:ext cx="139700" cy="17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8">
              <a:extLst>
                <a:ext uri="{FF2B5EF4-FFF2-40B4-BE49-F238E27FC236}">
                  <a16:creationId xmlns:a16="http://schemas.microsoft.com/office/drawing/2014/main" id="{3D690882-F515-49F6-8B86-37E91284AE01}"/>
                </a:ext>
              </a:extLst>
            </p:cNvPr>
            <p:cNvSpPr/>
            <p:nvPr/>
          </p:nvSpPr>
          <p:spPr>
            <a:xfrm>
              <a:off x="5435600" y="1320800"/>
              <a:ext cx="0" cy="1880870"/>
            </a:xfrm>
            <a:custGeom>
              <a:avLst/>
              <a:gdLst/>
              <a:ahLst/>
              <a:cxnLst/>
              <a:rect l="l" t="t" r="r" b="b"/>
              <a:pathLst>
                <a:path h="1880870">
                  <a:moveTo>
                    <a:pt x="0" y="18808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9">
              <a:extLst>
                <a:ext uri="{FF2B5EF4-FFF2-40B4-BE49-F238E27FC236}">
                  <a16:creationId xmlns:a16="http://schemas.microsoft.com/office/drawing/2014/main" id="{F6F79895-38F0-4652-AED8-1E3DD65C03A9}"/>
                </a:ext>
              </a:extLst>
            </p:cNvPr>
            <p:cNvSpPr/>
            <p:nvPr/>
          </p:nvSpPr>
          <p:spPr>
            <a:xfrm>
              <a:off x="7981950" y="2317750"/>
              <a:ext cx="177800" cy="140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0">
              <a:extLst>
                <a:ext uri="{FF2B5EF4-FFF2-40B4-BE49-F238E27FC236}">
                  <a16:creationId xmlns:a16="http://schemas.microsoft.com/office/drawing/2014/main" id="{8DC56170-04E1-4320-8A4D-3DF408508AFD}"/>
                </a:ext>
              </a:extLst>
            </p:cNvPr>
            <p:cNvSpPr/>
            <p:nvPr/>
          </p:nvSpPr>
          <p:spPr>
            <a:xfrm>
              <a:off x="5270500" y="2401569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2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1">
              <a:extLst>
                <a:ext uri="{FF2B5EF4-FFF2-40B4-BE49-F238E27FC236}">
                  <a16:creationId xmlns:a16="http://schemas.microsoft.com/office/drawing/2014/main" id="{8D400E15-78C0-43D4-8FA4-B3CF5702DE3E}"/>
                </a:ext>
              </a:extLst>
            </p:cNvPr>
            <p:cNvSpPr/>
            <p:nvPr/>
          </p:nvSpPr>
          <p:spPr>
            <a:xfrm>
              <a:off x="5588000" y="1371600"/>
              <a:ext cx="1841500" cy="1664970"/>
            </a:xfrm>
            <a:custGeom>
              <a:avLst/>
              <a:gdLst/>
              <a:ahLst/>
              <a:cxnLst/>
              <a:rect l="l" t="t" r="r" b="b"/>
              <a:pathLst>
                <a:path w="1841500" h="1664970">
                  <a:moveTo>
                    <a:pt x="0" y="0"/>
                  </a:moveTo>
                  <a:lnTo>
                    <a:pt x="12700" y="50800"/>
                  </a:lnTo>
                  <a:lnTo>
                    <a:pt x="25400" y="165100"/>
                  </a:lnTo>
                  <a:lnTo>
                    <a:pt x="38100" y="330200"/>
                  </a:lnTo>
                  <a:lnTo>
                    <a:pt x="63500" y="508000"/>
                  </a:lnTo>
                  <a:lnTo>
                    <a:pt x="101600" y="698500"/>
                  </a:lnTo>
                  <a:lnTo>
                    <a:pt x="127000" y="876300"/>
                  </a:lnTo>
                  <a:lnTo>
                    <a:pt x="165100" y="1066800"/>
                  </a:lnTo>
                  <a:lnTo>
                    <a:pt x="190500" y="1257300"/>
                  </a:lnTo>
                  <a:lnTo>
                    <a:pt x="228600" y="1435100"/>
                  </a:lnTo>
                  <a:lnTo>
                    <a:pt x="254000" y="1511300"/>
                  </a:lnTo>
                  <a:lnTo>
                    <a:pt x="292100" y="1576070"/>
                  </a:lnTo>
                  <a:lnTo>
                    <a:pt x="368300" y="1639570"/>
                  </a:lnTo>
                  <a:lnTo>
                    <a:pt x="431800" y="1664970"/>
                  </a:lnTo>
                  <a:lnTo>
                    <a:pt x="508000" y="1652270"/>
                  </a:lnTo>
                  <a:lnTo>
                    <a:pt x="584200" y="1600200"/>
                  </a:lnTo>
                  <a:lnTo>
                    <a:pt x="673100" y="1499870"/>
                  </a:lnTo>
                  <a:lnTo>
                    <a:pt x="774700" y="1371600"/>
                  </a:lnTo>
                  <a:lnTo>
                    <a:pt x="914400" y="1271270"/>
                  </a:lnTo>
                  <a:lnTo>
                    <a:pt x="1066800" y="1195070"/>
                  </a:lnTo>
                  <a:lnTo>
                    <a:pt x="1168400" y="1143000"/>
                  </a:lnTo>
                  <a:lnTo>
                    <a:pt x="1270000" y="1092200"/>
                  </a:lnTo>
                  <a:lnTo>
                    <a:pt x="1384300" y="1066800"/>
                  </a:lnTo>
                  <a:lnTo>
                    <a:pt x="1485900" y="1055370"/>
                  </a:lnTo>
                  <a:lnTo>
                    <a:pt x="1587500" y="1029970"/>
                  </a:lnTo>
                  <a:lnTo>
                    <a:pt x="1701800" y="1016000"/>
                  </a:lnTo>
                  <a:lnTo>
                    <a:pt x="1790700" y="1016000"/>
                  </a:lnTo>
                  <a:lnTo>
                    <a:pt x="1816100" y="1016000"/>
                  </a:lnTo>
                </a:path>
                <a:path w="1841500" h="1664970">
                  <a:moveTo>
                    <a:pt x="1841500" y="1041400"/>
                  </a:moveTo>
                  <a:lnTo>
                    <a:pt x="1816100" y="1016000"/>
                  </a:lnTo>
                </a:path>
              </a:pathLst>
            </a:custGeom>
            <a:ln w="635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62">
            <a:extLst>
              <a:ext uri="{FF2B5EF4-FFF2-40B4-BE49-F238E27FC236}">
                <a16:creationId xmlns:a16="http://schemas.microsoft.com/office/drawing/2014/main" id="{F26F3071-4591-4AED-B7D2-B8AAB9A1A6C4}"/>
              </a:ext>
            </a:extLst>
          </p:cNvPr>
          <p:cNvSpPr txBox="1"/>
          <p:nvPr/>
        </p:nvSpPr>
        <p:spPr>
          <a:xfrm>
            <a:off x="2092025" y="3671282"/>
            <a:ext cx="281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95580">
              <a:lnSpc>
                <a:spcPct val="100000"/>
              </a:lnSpc>
              <a:spcBef>
                <a:spcPts val="100"/>
              </a:spcBef>
              <a:buChar char="•"/>
              <a:tabLst>
                <a:tab pos="208279" algn="l"/>
              </a:tabLst>
            </a:pPr>
            <a:r>
              <a:rPr sz="1800" spc="60" dirty="0">
                <a:latin typeface="Arial"/>
                <a:cs typeface="Arial"/>
              </a:rPr>
              <a:t>Dense, </a:t>
            </a:r>
            <a:r>
              <a:rPr sz="1800" spc="114" dirty="0">
                <a:solidFill>
                  <a:srgbClr val="333399"/>
                </a:solidFill>
                <a:latin typeface="Arial"/>
                <a:cs typeface="Arial"/>
              </a:rPr>
              <a:t>regular</a:t>
            </a:r>
            <a:r>
              <a:rPr sz="1800" spc="-2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packing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63">
            <a:extLst>
              <a:ext uri="{FF2B5EF4-FFF2-40B4-BE49-F238E27FC236}">
                <a16:creationId xmlns:a16="http://schemas.microsoft.com/office/drawing/2014/main" id="{E6C3048B-8485-43DE-9ED3-C28CD65463EB}"/>
              </a:ext>
            </a:extLst>
          </p:cNvPr>
          <p:cNvSpPr txBox="1"/>
          <p:nvPr/>
        </p:nvSpPr>
        <p:spPr>
          <a:xfrm>
            <a:off x="9159575" y="2698462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64">
            <a:extLst>
              <a:ext uri="{FF2B5EF4-FFF2-40B4-BE49-F238E27FC236}">
                <a16:creationId xmlns:a16="http://schemas.microsoft.com/office/drawing/2014/main" id="{029B6F62-BD98-45D8-A939-3DADB5F4A0F7}"/>
              </a:ext>
            </a:extLst>
          </p:cNvPr>
          <p:cNvSpPr txBox="1"/>
          <p:nvPr/>
        </p:nvSpPr>
        <p:spPr>
          <a:xfrm>
            <a:off x="6594175" y="1312892"/>
            <a:ext cx="2586355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Arial"/>
                <a:cs typeface="Arial"/>
              </a:rPr>
              <a:t>Energy</a:t>
            </a:r>
            <a:endParaRPr sz="1800" dirty="0">
              <a:latin typeface="Arial"/>
              <a:cs typeface="Arial"/>
            </a:endParaRPr>
          </a:p>
          <a:p>
            <a:pPr marL="824865" marR="5080" indent="-63500">
              <a:lnSpc>
                <a:spcPts val="2100"/>
              </a:lnSpc>
              <a:spcBef>
                <a:spcPts val="1660"/>
              </a:spcBef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</a:t>
            </a:r>
            <a:r>
              <a:rPr sz="18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4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45454"/>
                </a:solidFill>
                <a:latin typeface="Arial"/>
                <a:cs typeface="Arial"/>
              </a:rPr>
              <a:t>length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5" name="object 165">
            <a:extLst>
              <a:ext uri="{FF2B5EF4-FFF2-40B4-BE49-F238E27FC236}">
                <a16:creationId xmlns:a16="http://schemas.microsoft.com/office/drawing/2014/main" id="{8255B95C-6D27-4BEC-BB13-DCA534C41602}"/>
              </a:ext>
            </a:extLst>
          </p:cNvPr>
          <p:cNvGrpSpPr/>
          <p:nvPr/>
        </p:nvGrpSpPr>
        <p:grpSpPr>
          <a:xfrm>
            <a:off x="6473525" y="2252692"/>
            <a:ext cx="914400" cy="895350"/>
            <a:chOff x="5403850" y="1993900"/>
            <a:chExt cx="914400" cy="895350"/>
          </a:xfrm>
        </p:grpSpPr>
        <p:sp>
          <p:nvSpPr>
            <p:cNvPr id="16" name="object 166">
              <a:extLst>
                <a:ext uri="{FF2B5EF4-FFF2-40B4-BE49-F238E27FC236}">
                  <a16:creationId xmlns:a16="http://schemas.microsoft.com/office/drawing/2014/main" id="{FC4DAC1C-6D9B-4629-B384-E9742491BEB3}"/>
                </a:ext>
              </a:extLst>
            </p:cNvPr>
            <p:cNvSpPr/>
            <p:nvPr/>
          </p:nvSpPr>
          <p:spPr>
            <a:xfrm>
              <a:off x="6165850" y="1993900"/>
              <a:ext cx="152400" cy="495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7">
              <a:extLst>
                <a:ext uri="{FF2B5EF4-FFF2-40B4-BE49-F238E27FC236}">
                  <a16:creationId xmlns:a16="http://schemas.microsoft.com/office/drawing/2014/main" id="{D719E49A-84DE-46E2-BBB1-689E8D295A8B}"/>
                </a:ext>
              </a:extLst>
            </p:cNvPr>
            <p:cNvSpPr/>
            <p:nvPr/>
          </p:nvSpPr>
          <p:spPr>
            <a:xfrm>
              <a:off x="5410200" y="2617469"/>
              <a:ext cx="838200" cy="265430"/>
            </a:xfrm>
            <a:custGeom>
              <a:avLst/>
              <a:gdLst/>
              <a:ahLst/>
              <a:cxnLst/>
              <a:rect l="l" t="t" r="r" b="b"/>
              <a:pathLst>
                <a:path w="838200" h="265430">
                  <a:moveTo>
                    <a:pt x="838200" y="0"/>
                  </a:moveTo>
                  <a:lnTo>
                    <a:pt x="838200" y="100329"/>
                  </a:lnTo>
                </a:path>
                <a:path w="838200" h="265430">
                  <a:moveTo>
                    <a:pt x="0" y="265429"/>
                  </a:moveTo>
                  <a:lnTo>
                    <a:pt x="101600" y="265429"/>
                  </a:lnTo>
                </a:path>
                <a:path w="838200" h="265430">
                  <a:moveTo>
                    <a:pt x="228600" y="265429"/>
                  </a:moveTo>
                  <a:lnTo>
                    <a:pt x="330200" y="265429"/>
                  </a:lnTo>
                </a:path>
                <a:path w="838200" h="265430">
                  <a:moveTo>
                    <a:pt x="457200" y="265429"/>
                  </a:moveTo>
                  <a:lnTo>
                    <a:pt x="558800" y="265429"/>
                  </a:lnTo>
                </a:path>
                <a:path w="838200" h="265430">
                  <a:moveTo>
                    <a:pt x="685800" y="265429"/>
                  </a:moveTo>
                  <a:lnTo>
                    <a:pt x="787400" y="2654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8">
            <a:extLst>
              <a:ext uri="{FF2B5EF4-FFF2-40B4-BE49-F238E27FC236}">
                <a16:creationId xmlns:a16="http://schemas.microsoft.com/office/drawing/2014/main" id="{91BC859E-8F73-467E-95A1-9FCF54D2D812}"/>
              </a:ext>
            </a:extLst>
          </p:cNvPr>
          <p:cNvSpPr txBox="1"/>
          <p:nvPr/>
        </p:nvSpPr>
        <p:spPr>
          <a:xfrm>
            <a:off x="4625675" y="2660362"/>
            <a:ext cx="183705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5565" marR="5080" indent="-63500">
              <a:lnSpc>
                <a:spcPts val="2100"/>
              </a:lnSpc>
              <a:spcBef>
                <a:spcPts val="219"/>
              </a:spcBef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</a:t>
            </a:r>
            <a:r>
              <a:rPr sz="1800" spc="-5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45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energy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69">
            <a:extLst>
              <a:ext uri="{FF2B5EF4-FFF2-40B4-BE49-F238E27FC236}">
                <a16:creationId xmlns:a16="http://schemas.microsoft.com/office/drawing/2014/main" id="{B95102B2-114C-4CB6-A43E-A34131C8D0FB}"/>
              </a:ext>
            </a:extLst>
          </p:cNvPr>
          <p:cNvGrpSpPr/>
          <p:nvPr/>
        </p:nvGrpSpPr>
        <p:grpSpPr>
          <a:xfrm>
            <a:off x="6194125" y="3073112"/>
            <a:ext cx="3023870" cy="2781300"/>
            <a:chOff x="5124450" y="2814320"/>
            <a:chExt cx="3023870" cy="2781300"/>
          </a:xfrm>
        </p:grpSpPr>
        <p:sp>
          <p:nvSpPr>
            <p:cNvPr id="20" name="object 170">
              <a:extLst>
                <a:ext uri="{FF2B5EF4-FFF2-40B4-BE49-F238E27FC236}">
                  <a16:creationId xmlns:a16="http://schemas.microsoft.com/office/drawing/2014/main" id="{CAF013CE-8517-4893-B3AD-B0BCC9B1CE63}"/>
                </a:ext>
              </a:extLst>
            </p:cNvPr>
            <p:cNvSpPr/>
            <p:nvPr/>
          </p:nvSpPr>
          <p:spPr>
            <a:xfrm>
              <a:off x="5270500" y="2820670"/>
              <a:ext cx="165100" cy="127000"/>
            </a:xfrm>
            <a:custGeom>
              <a:avLst/>
              <a:gdLst/>
              <a:ahLst/>
              <a:cxnLst/>
              <a:rect l="l" t="t" r="r" b="b"/>
              <a:pathLst>
                <a:path w="165100" h="127000">
                  <a:moveTo>
                    <a:pt x="0" y="0"/>
                  </a:moveTo>
                  <a:lnTo>
                    <a:pt x="0" y="127000"/>
                  </a:lnTo>
                  <a:lnTo>
                    <a:pt x="165100" y="62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1">
              <a:extLst>
                <a:ext uri="{FF2B5EF4-FFF2-40B4-BE49-F238E27FC236}">
                  <a16:creationId xmlns:a16="http://schemas.microsoft.com/office/drawing/2014/main" id="{3053698C-CFB2-4AC6-999F-C6F04980698C}"/>
                </a:ext>
              </a:extLst>
            </p:cNvPr>
            <p:cNvSpPr/>
            <p:nvPr/>
          </p:nvSpPr>
          <p:spPr>
            <a:xfrm>
              <a:off x="5130800" y="2820670"/>
              <a:ext cx="317500" cy="139700"/>
            </a:xfrm>
            <a:custGeom>
              <a:avLst/>
              <a:gdLst/>
              <a:ahLst/>
              <a:cxnLst/>
              <a:rect l="l" t="t" r="r" b="b"/>
              <a:pathLst>
                <a:path w="317500" h="139700">
                  <a:moveTo>
                    <a:pt x="304800" y="62229"/>
                  </a:moveTo>
                  <a:lnTo>
                    <a:pt x="139700" y="127000"/>
                  </a:lnTo>
                  <a:lnTo>
                    <a:pt x="139700" y="62229"/>
                  </a:lnTo>
                  <a:lnTo>
                    <a:pt x="139700" y="0"/>
                  </a:lnTo>
                  <a:lnTo>
                    <a:pt x="304800" y="62229"/>
                  </a:lnTo>
                  <a:close/>
                </a:path>
                <a:path w="317500" h="139700">
                  <a:moveTo>
                    <a:pt x="317500" y="76200"/>
                  </a:moveTo>
                  <a:lnTo>
                    <a:pt x="152400" y="139700"/>
                  </a:lnTo>
                  <a:lnTo>
                    <a:pt x="152400" y="76200"/>
                  </a:lnTo>
                  <a:lnTo>
                    <a:pt x="152400" y="11429"/>
                  </a:lnTo>
                  <a:lnTo>
                    <a:pt x="317500" y="76200"/>
                  </a:lnTo>
                  <a:close/>
                </a:path>
                <a:path w="317500" h="139700">
                  <a:moveTo>
                    <a:pt x="0" y="62229"/>
                  </a:moveTo>
                  <a:lnTo>
                    <a:pt x="139700" y="622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2">
              <a:extLst>
                <a:ext uri="{FF2B5EF4-FFF2-40B4-BE49-F238E27FC236}">
                  <a16:creationId xmlns:a16="http://schemas.microsoft.com/office/drawing/2014/main" id="{9B102434-C8D2-4FCF-B384-D35D4F97F793}"/>
                </a:ext>
              </a:extLst>
            </p:cNvPr>
            <p:cNvSpPr/>
            <p:nvPr/>
          </p:nvSpPr>
          <p:spPr>
            <a:xfrm>
              <a:off x="6210300" y="284607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450" y="0"/>
                  </a:moveTo>
                  <a:lnTo>
                    <a:pt x="26789" y="3353"/>
                  </a:lnTo>
                  <a:lnTo>
                    <a:pt x="12700" y="12541"/>
                  </a:lnTo>
                  <a:lnTo>
                    <a:pt x="3373" y="26253"/>
                  </a:lnTo>
                  <a:lnTo>
                    <a:pt x="0" y="43179"/>
                  </a:lnTo>
                  <a:lnTo>
                    <a:pt x="3373" y="61039"/>
                  </a:lnTo>
                  <a:lnTo>
                    <a:pt x="12700" y="75564"/>
                  </a:lnTo>
                  <a:lnTo>
                    <a:pt x="26789" y="85328"/>
                  </a:lnTo>
                  <a:lnTo>
                    <a:pt x="44450" y="88900"/>
                  </a:lnTo>
                  <a:lnTo>
                    <a:pt x="61575" y="85328"/>
                  </a:lnTo>
                  <a:lnTo>
                    <a:pt x="75723" y="75564"/>
                  </a:lnTo>
                  <a:lnTo>
                    <a:pt x="85347" y="61039"/>
                  </a:lnTo>
                  <a:lnTo>
                    <a:pt x="88900" y="43179"/>
                  </a:lnTo>
                  <a:lnTo>
                    <a:pt x="85347" y="26253"/>
                  </a:lnTo>
                  <a:lnTo>
                    <a:pt x="75723" y="12541"/>
                  </a:lnTo>
                  <a:lnTo>
                    <a:pt x="61575" y="3353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3">
              <a:extLst>
                <a:ext uri="{FF2B5EF4-FFF2-40B4-BE49-F238E27FC236}">
                  <a16:creationId xmlns:a16="http://schemas.microsoft.com/office/drawing/2014/main" id="{F0F97D68-E87C-427C-9013-EBEA6E2DC302}"/>
                </a:ext>
              </a:extLst>
            </p:cNvPr>
            <p:cNvSpPr/>
            <p:nvPr/>
          </p:nvSpPr>
          <p:spPr>
            <a:xfrm>
              <a:off x="6210300" y="284607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36829"/>
                  </a:moveTo>
                  <a:lnTo>
                    <a:pt x="76200" y="35559"/>
                  </a:lnTo>
                  <a:lnTo>
                    <a:pt x="76200" y="33019"/>
                  </a:lnTo>
                  <a:lnTo>
                    <a:pt x="74929" y="31750"/>
                  </a:lnTo>
                  <a:lnTo>
                    <a:pt x="74929" y="29209"/>
                  </a:lnTo>
                  <a:lnTo>
                    <a:pt x="74929" y="27939"/>
                  </a:lnTo>
                  <a:lnTo>
                    <a:pt x="73660" y="25400"/>
                  </a:lnTo>
                  <a:lnTo>
                    <a:pt x="73660" y="24129"/>
                  </a:lnTo>
                  <a:lnTo>
                    <a:pt x="72389" y="22859"/>
                  </a:lnTo>
                  <a:lnTo>
                    <a:pt x="72389" y="20319"/>
                  </a:lnTo>
                  <a:lnTo>
                    <a:pt x="71120" y="19050"/>
                  </a:lnTo>
                  <a:lnTo>
                    <a:pt x="69850" y="17779"/>
                  </a:lnTo>
                  <a:lnTo>
                    <a:pt x="68579" y="15239"/>
                  </a:lnTo>
                  <a:lnTo>
                    <a:pt x="67310" y="13969"/>
                  </a:lnTo>
                  <a:lnTo>
                    <a:pt x="66039" y="12700"/>
                  </a:lnTo>
                  <a:lnTo>
                    <a:pt x="64770" y="11429"/>
                  </a:lnTo>
                  <a:lnTo>
                    <a:pt x="63500" y="10159"/>
                  </a:lnTo>
                  <a:lnTo>
                    <a:pt x="62229" y="8889"/>
                  </a:lnTo>
                  <a:lnTo>
                    <a:pt x="60960" y="7619"/>
                  </a:lnTo>
                  <a:lnTo>
                    <a:pt x="59689" y="6350"/>
                  </a:lnTo>
                  <a:lnTo>
                    <a:pt x="58420" y="5079"/>
                  </a:lnTo>
                  <a:lnTo>
                    <a:pt x="55879" y="3809"/>
                  </a:lnTo>
                  <a:lnTo>
                    <a:pt x="54610" y="3809"/>
                  </a:lnTo>
                  <a:lnTo>
                    <a:pt x="53339" y="2539"/>
                  </a:lnTo>
                  <a:lnTo>
                    <a:pt x="50800" y="2539"/>
                  </a:lnTo>
                  <a:lnTo>
                    <a:pt x="49529" y="1269"/>
                  </a:lnTo>
                  <a:lnTo>
                    <a:pt x="46989" y="1269"/>
                  </a:lnTo>
                  <a:lnTo>
                    <a:pt x="45720" y="0"/>
                  </a:lnTo>
                  <a:lnTo>
                    <a:pt x="30479" y="0"/>
                  </a:lnTo>
                  <a:lnTo>
                    <a:pt x="27939" y="1269"/>
                  </a:lnTo>
                  <a:lnTo>
                    <a:pt x="26670" y="1269"/>
                  </a:lnTo>
                  <a:lnTo>
                    <a:pt x="25400" y="2539"/>
                  </a:lnTo>
                  <a:lnTo>
                    <a:pt x="22860" y="2539"/>
                  </a:lnTo>
                  <a:lnTo>
                    <a:pt x="21589" y="3809"/>
                  </a:lnTo>
                  <a:lnTo>
                    <a:pt x="19050" y="3809"/>
                  </a:lnTo>
                  <a:lnTo>
                    <a:pt x="17779" y="5079"/>
                  </a:lnTo>
                  <a:lnTo>
                    <a:pt x="16510" y="6350"/>
                  </a:lnTo>
                  <a:lnTo>
                    <a:pt x="15239" y="7619"/>
                  </a:lnTo>
                  <a:lnTo>
                    <a:pt x="13970" y="8889"/>
                  </a:lnTo>
                  <a:lnTo>
                    <a:pt x="11429" y="10159"/>
                  </a:lnTo>
                  <a:lnTo>
                    <a:pt x="10160" y="11429"/>
                  </a:lnTo>
                  <a:lnTo>
                    <a:pt x="8889" y="12700"/>
                  </a:lnTo>
                  <a:lnTo>
                    <a:pt x="7620" y="13969"/>
                  </a:lnTo>
                  <a:lnTo>
                    <a:pt x="6350" y="15239"/>
                  </a:lnTo>
                  <a:lnTo>
                    <a:pt x="5079" y="17779"/>
                  </a:lnTo>
                  <a:lnTo>
                    <a:pt x="5079" y="19050"/>
                  </a:lnTo>
                  <a:lnTo>
                    <a:pt x="3810" y="20319"/>
                  </a:lnTo>
                  <a:lnTo>
                    <a:pt x="2539" y="22859"/>
                  </a:lnTo>
                  <a:lnTo>
                    <a:pt x="2539" y="24129"/>
                  </a:lnTo>
                  <a:lnTo>
                    <a:pt x="1270" y="25400"/>
                  </a:lnTo>
                  <a:lnTo>
                    <a:pt x="1270" y="27939"/>
                  </a:lnTo>
                  <a:lnTo>
                    <a:pt x="1270" y="29209"/>
                  </a:lnTo>
                  <a:lnTo>
                    <a:pt x="0" y="31750"/>
                  </a:lnTo>
                  <a:lnTo>
                    <a:pt x="0" y="33019"/>
                  </a:lnTo>
                  <a:lnTo>
                    <a:pt x="0" y="36829"/>
                  </a:lnTo>
                  <a:lnTo>
                    <a:pt x="0" y="43179"/>
                  </a:lnTo>
                  <a:lnTo>
                    <a:pt x="1270" y="45719"/>
                  </a:lnTo>
                  <a:lnTo>
                    <a:pt x="1270" y="46989"/>
                  </a:lnTo>
                  <a:lnTo>
                    <a:pt x="1270" y="49529"/>
                  </a:lnTo>
                  <a:lnTo>
                    <a:pt x="2539" y="50800"/>
                  </a:lnTo>
                  <a:lnTo>
                    <a:pt x="2539" y="52069"/>
                  </a:lnTo>
                  <a:lnTo>
                    <a:pt x="3810" y="54609"/>
                  </a:lnTo>
                  <a:lnTo>
                    <a:pt x="5079" y="55879"/>
                  </a:lnTo>
                  <a:lnTo>
                    <a:pt x="5079" y="57150"/>
                  </a:lnTo>
                  <a:lnTo>
                    <a:pt x="6350" y="59689"/>
                  </a:lnTo>
                  <a:lnTo>
                    <a:pt x="7620" y="60959"/>
                  </a:lnTo>
                  <a:lnTo>
                    <a:pt x="8889" y="62229"/>
                  </a:lnTo>
                  <a:lnTo>
                    <a:pt x="10160" y="63500"/>
                  </a:lnTo>
                  <a:lnTo>
                    <a:pt x="11429" y="64769"/>
                  </a:lnTo>
                  <a:lnTo>
                    <a:pt x="13970" y="66039"/>
                  </a:lnTo>
                  <a:lnTo>
                    <a:pt x="15239" y="67309"/>
                  </a:lnTo>
                  <a:lnTo>
                    <a:pt x="16510" y="68579"/>
                  </a:lnTo>
                  <a:lnTo>
                    <a:pt x="17779" y="69850"/>
                  </a:lnTo>
                  <a:lnTo>
                    <a:pt x="19050" y="71119"/>
                  </a:lnTo>
                  <a:lnTo>
                    <a:pt x="21589" y="71119"/>
                  </a:lnTo>
                  <a:lnTo>
                    <a:pt x="22860" y="72389"/>
                  </a:lnTo>
                  <a:lnTo>
                    <a:pt x="25400" y="72389"/>
                  </a:lnTo>
                  <a:lnTo>
                    <a:pt x="26670" y="73659"/>
                  </a:lnTo>
                  <a:lnTo>
                    <a:pt x="27939" y="73659"/>
                  </a:lnTo>
                  <a:lnTo>
                    <a:pt x="30479" y="74929"/>
                  </a:lnTo>
                  <a:lnTo>
                    <a:pt x="31750" y="74929"/>
                  </a:lnTo>
                  <a:lnTo>
                    <a:pt x="34289" y="74929"/>
                  </a:lnTo>
                  <a:lnTo>
                    <a:pt x="38100" y="74929"/>
                  </a:lnTo>
                  <a:lnTo>
                    <a:pt x="45720" y="74929"/>
                  </a:lnTo>
                  <a:lnTo>
                    <a:pt x="46989" y="73659"/>
                  </a:lnTo>
                  <a:lnTo>
                    <a:pt x="49529" y="73659"/>
                  </a:lnTo>
                  <a:lnTo>
                    <a:pt x="50800" y="72389"/>
                  </a:lnTo>
                  <a:lnTo>
                    <a:pt x="53339" y="72389"/>
                  </a:lnTo>
                  <a:lnTo>
                    <a:pt x="54610" y="71119"/>
                  </a:lnTo>
                  <a:lnTo>
                    <a:pt x="55879" y="71119"/>
                  </a:lnTo>
                  <a:lnTo>
                    <a:pt x="58420" y="69850"/>
                  </a:lnTo>
                  <a:lnTo>
                    <a:pt x="59689" y="68579"/>
                  </a:lnTo>
                  <a:lnTo>
                    <a:pt x="60960" y="67309"/>
                  </a:lnTo>
                  <a:lnTo>
                    <a:pt x="62229" y="66039"/>
                  </a:lnTo>
                  <a:lnTo>
                    <a:pt x="63500" y="64769"/>
                  </a:lnTo>
                  <a:lnTo>
                    <a:pt x="64770" y="63500"/>
                  </a:lnTo>
                  <a:lnTo>
                    <a:pt x="66039" y="62229"/>
                  </a:lnTo>
                  <a:lnTo>
                    <a:pt x="67310" y="60959"/>
                  </a:lnTo>
                  <a:lnTo>
                    <a:pt x="68579" y="59689"/>
                  </a:lnTo>
                  <a:lnTo>
                    <a:pt x="69850" y="57150"/>
                  </a:lnTo>
                  <a:lnTo>
                    <a:pt x="71120" y="55879"/>
                  </a:lnTo>
                  <a:lnTo>
                    <a:pt x="72389" y="54609"/>
                  </a:lnTo>
                  <a:lnTo>
                    <a:pt x="72389" y="52069"/>
                  </a:lnTo>
                  <a:lnTo>
                    <a:pt x="73660" y="50800"/>
                  </a:lnTo>
                  <a:lnTo>
                    <a:pt x="73660" y="49529"/>
                  </a:lnTo>
                  <a:lnTo>
                    <a:pt x="74929" y="46989"/>
                  </a:lnTo>
                  <a:lnTo>
                    <a:pt x="74929" y="45719"/>
                  </a:lnTo>
                  <a:lnTo>
                    <a:pt x="74929" y="43179"/>
                  </a:lnTo>
                  <a:lnTo>
                    <a:pt x="76200" y="41909"/>
                  </a:lnTo>
                  <a:lnTo>
                    <a:pt x="76200" y="39369"/>
                  </a:lnTo>
                  <a:lnTo>
                    <a:pt x="76200" y="3682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4">
              <a:extLst>
                <a:ext uri="{FF2B5EF4-FFF2-40B4-BE49-F238E27FC236}">
                  <a16:creationId xmlns:a16="http://schemas.microsoft.com/office/drawing/2014/main" id="{831599D7-C5C0-4815-A148-9F9D49BEF848}"/>
                </a:ext>
              </a:extLst>
            </p:cNvPr>
            <p:cNvSpPr/>
            <p:nvPr/>
          </p:nvSpPr>
          <p:spPr>
            <a:xfrm>
              <a:off x="5327650" y="3536950"/>
              <a:ext cx="139700" cy="177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5">
              <a:extLst>
                <a:ext uri="{FF2B5EF4-FFF2-40B4-BE49-F238E27FC236}">
                  <a16:creationId xmlns:a16="http://schemas.microsoft.com/office/drawing/2014/main" id="{0276D1B0-8A79-4BBF-996B-D4EC2386002D}"/>
                </a:ext>
              </a:extLst>
            </p:cNvPr>
            <p:cNvSpPr/>
            <p:nvPr/>
          </p:nvSpPr>
          <p:spPr>
            <a:xfrm>
              <a:off x="5422900" y="3708400"/>
              <a:ext cx="0" cy="1880870"/>
            </a:xfrm>
            <a:custGeom>
              <a:avLst/>
              <a:gdLst/>
              <a:ahLst/>
              <a:cxnLst/>
              <a:rect l="l" t="t" r="r" b="b"/>
              <a:pathLst>
                <a:path h="1880870">
                  <a:moveTo>
                    <a:pt x="0" y="188087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6">
              <a:extLst>
                <a:ext uri="{FF2B5EF4-FFF2-40B4-BE49-F238E27FC236}">
                  <a16:creationId xmlns:a16="http://schemas.microsoft.com/office/drawing/2014/main" id="{50948D8C-3262-4DD4-88D4-9B569318D216}"/>
                </a:ext>
              </a:extLst>
            </p:cNvPr>
            <p:cNvSpPr/>
            <p:nvPr/>
          </p:nvSpPr>
          <p:spPr>
            <a:xfrm>
              <a:off x="7969250" y="4718050"/>
              <a:ext cx="179070" cy="1409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7">
              <a:extLst>
                <a:ext uri="{FF2B5EF4-FFF2-40B4-BE49-F238E27FC236}">
                  <a16:creationId xmlns:a16="http://schemas.microsoft.com/office/drawing/2014/main" id="{CDC07109-2416-412C-BE6E-9C989561072E}"/>
                </a:ext>
              </a:extLst>
            </p:cNvPr>
            <p:cNvSpPr/>
            <p:nvPr/>
          </p:nvSpPr>
          <p:spPr>
            <a:xfrm>
              <a:off x="5257800" y="4787900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2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8">
              <a:extLst>
                <a:ext uri="{FF2B5EF4-FFF2-40B4-BE49-F238E27FC236}">
                  <a16:creationId xmlns:a16="http://schemas.microsoft.com/office/drawing/2014/main" id="{64E1FBCA-4658-4496-B53B-7A715D5B221F}"/>
                </a:ext>
              </a:extLst>
            </p:cNvPr>
            <p:cNvSpPr/>
            <p:nvPr/>
          </p:nvSpPr>
          <p:spPr>
            <a:xfrm>
              <a:off x="5575300" y="3771900"/>
              <a:ext cx="1841500" cy="1652270"/>
            </a:xfrm>
            <a:custGeom>
              <a:avLst/>
              <a:gdLst/>
              <a:ahLst/>
              <a:cxnLst/>
              <a:rect l="l" t="t" r="r" b="b"/>
              <a:pathLst>
                <a:path w="1841500" h="1652270">
                  <a:moveTo>
                    <a:pt x="0" y="0"/>
                  </a:moveTo>
                  <a:lnTo>
                    <a:pt x="12700" y="38100"/>
                  </a:lnTo>
                  <a:lnTo>
                    <a:pt x="25400" y="152400"/>
                  </a:lnTo>
                  <a:lnTo>
                    <a:pt x="38100" y="317500"/>
                  </a:lnTo>
                  <a:lnTo>
                    <a:pt x="63500" y="496569"/>
                  </a:lnTo>
                  <a:lnTo>
                    <a:pt x="101600" y="685800"/>
                  </a:lnTo>
                  <a:lnTo>
                    <a:pt x="127000" y="876300"/>
                  </a:lnTo>
                  <a:lnTo>
                    <a:pt x="139700" y="952500"/>
                  </a:lnTo>
                  <a:lnTo>
                    <a:pt x="165100" y="1055370"/>
                  </a:lnTo>
                  <a:lnTo>
                    <a:pt x="190500" y="1245870"/>
                  </a:lnTo>
                  <a:lnTo>
                    <a:pt x="228600" y="1423670"/>
                  </a:lnTo>
                  <a:lnTo>
                    <a:pt x="292100" y="1563370"/>
                  </a:lnTo>
                  <a:lnTo>
                    <a:pt x="368300" y="1626870"/>
                  </a:lnTo>
                  <a:lnTo>
                    <a:pt x="431800" y="1652270"/>
                  </a:lnTo>
                  <a:lnTo>
                    <a:pt x="508000" y="1652270"/>
                  </a:lnTo>
                  <a:lnTo>
                    <a:pt x="584200" y="1601470"/>
                  </a:lnTo>
                  <a:lnTo>
                    <a:pt x="673100" y="1487170"/>
                  </a:lnTo>
                  <a:lnTo>
                    <a:pt x="774700" y="1372870"/>
                  </a:lnTo>
                  <a:lnTo>
                    <a:pt x="914400" y="1271270"/>
                  </a:lnTo>
                  <a:lnTo>
                    <a:pt x="1066800" y="1181100"/>
                  </a:lnTo>
                  <a:lnTo>
                    <a:pt x="1168400" y="1130300"/>
                  </a:lnTo>
                  <a:lnTo>
                    <a:pt x="1270000" y="1092200"/>
                  </a:lnTo>
                  <a:lnTo>
                    <a:pt x="1384300" y="1055370"/>
                  </a:lnTo>
                  <a:lnTo>
                    <a:pt x="1485900" y="1041400"/>
                  </a:lnTo>
                  <a:lnTo>
                    <a:pt x="1587500" y="1029969"/>
                  </a:lnTo>
                  <a:lnTo>
                    <a:pt x="1701800" y="1016000"/>
                  </a:lnTo>
                  <a:lnTo>
                    <a:pt x="1790700" y="1016000"/>
                  </a:lnTo>
                  <a:lnTo>
                    <a:pt x="1816100" y="1016000"/>
                  </a:lnTo>
                </a:path>
                <a:path w="1841500" h="1652270">
                  <a:moveTo>
                    <a:pt x="1841500" y="1041400"/>
                  </a:moveTo>
                  <a:lnTo>
                    <a:pt x="1816100" y="101600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79">
            <a:extLst>
              <a:ext uri="{FF2B5EF4-FFF2-40B4-BE49-F238E27FC236}">
                <a16:creationId xmlns:a16="http://schemas.microsoft.com/office/drawing/2014/main" id="{FD7B9451-B54D-4F62-AAE1-258935F7CB83}"/>
              </a:ext>
            </a:extLst>
          </p:cNvPr>
          <p:cNvSpPr txBox="1"/>
          <p:nvPr/>
        </p:nvSpPr>
        <p:spPr>
          <a:xfrm>
            <a:off x="6543375" y="3662392"/>
            <a:ext cx="82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En</a:t>
            </a:r>
            <a:r>
              <a:rPr sz="1800" spc="90" dirty="0">
                <a:latin typeface="Arial"/>
                <a:cs typeface="Arial"/>
              </a:rPr>
              <a:t>e</a:t>
            </a:r>
            <a:r>
              <a:rPr sz="1800" spc="190" dirty="0">
                <a:latin typeface="Arial"/>
                <a:cs typeface="Arial"/>
              </a:rPr>
              <a:t>r</a:t>
            </a:r>
            <a:r>
              <a:rPr sz="1800" spc="90" dirty="0">
                <a:latin typeface="Arial"/>
                <a:cs typeface="Arial"/>
              </a:rPr>
              <a:t>g</a:t>
            </a:r>
            <a:r>
              <a:rPr sz="1800" spc="75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180">
            <a:extLst>
              <a:ext uri="{FF2B5EF4-FFF2-40B4-BE49-F238E27FC236}">
                <a16:creationId xmlns:a16="http://schemas.microsoft.com/office/drawing/2014/main" id="{6D4DD72E-BE16-49DF-9A67-1AD1E14FCAA5}"/>
              </a:ext>
            </a:extLst>
          </p:cNvPr>
          <p:cNvSpPr txBox="1"/>
          <p:nvPr/>
        </p:nvSpPr>
        <p:spPr>
          <a:xfrm>
            <a:off x="9146875" y="5098762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181">
            <a:extLst>
              <a:ext uri="{FF2B5EF4-FFF2-40B4-BE49-F238E27FC236}">
                <a16:creationId xmlns:a16="http://schemas.microsoft.com/office/drawing/2014/main" id="{8BA58986-14FF-44D7-98DA-C646E26A532E}"/>
              </a:ext>
            </a:extLst>
          </p:cNvPr>
          <p:cNvGrpSpPr/>
          <p:nvPr/>
        </p:nvGrpSpPr>
        <p:grpSpPr>
          <a:xfrm>
            <a:off x="6156025" y="4646642"/>
            <a:ext cx="1041400" cy="1093470"/>
            <a:chOff x="5086350" y="4387850"/>
            <a:chExt cx="1041400" cy="1093470"/>
          </a:xfrm>
        </p:grpSpPr>
        <p:sp>
          <p:nvSpPr>
            <p:cNvPr id="32" name="object 182">
              <a:extLst>
                <a:ext uri="{FF2B5EF4-FFF2-40B4-BE49-F238E27FC236}">
                  <a16:creationId xmlns:a16="http://schemas.microsoft.com/office/drawing/2014/main" id="{9D901AC0-AF9D-40D1-BDFE-C33DEFE59DC9}"/>
                </a:ext>
              </a:extLst>
            </p:cNvPr>
            <p:cNvSpPr/>
            <p:nvPr/>
          </p:nvSpPr>
          <p:spPr>
            <a:xfrm>
              <a:off x="5981700" y="4622800"/>
              <a:ext cx="127000" cy="165100"/>
            </a:xfrm>
            <a:custGeom>
              <a:avLst/>
              <a:gdLst/>
              <a:ahLst/>
              <a:cxnLst/>
              <a:rect l="l" t="t" r="r" b="b"/>
              <a:pathLst>
                <a:path w="127000" h="165100">
                  <a:moveTo>
                    <a:pt x="127000" y="0"/>
                  </a:moveTo>
                  <a:lnTo>
                    <a:pt x="0" y="0"/>
                  </a:lnTo>
                  <a:lnTo>
                    <a:pt x="63500" y="1651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3">
              <a:extLst>
                <a:ext uri="{FF2B5EF4-FFF2-40B4-BE49-F238E27FC236}">
                  <a16:creationId xmlns:a16="http://schemas.microsoft.com/office/drawing/2014/main" id="{77783E37-9A6D-449B-8B30-81CE7A979475}"/>
                </a:ext>
              </a:extLst>
            </p:cNvPr>
            <p:cNvSpPr/>
            <p:nvPr/>
          </p:nvSpPr>
          <p:spPr>
            <a:xfrm>
              <a:off x="5626100" y="4394200"/>
              <a:ext cx="495300" cy="1029969"/>
            </a:xfrm>
            <a:custGeom>
              <a:avLst/>
              <a:gdLst/>
              <a:ahLst/>
              <a:cxnLst/>
              <a:rect l="l" t="t" r="r" b="b"/>
              <a:pathLst>
                <a:path w="495300" h="1029970">
                  <a:moveTo>
                    <a:pt x="419100" y="393700"/>
                  </a:moveTo>
                  <a:lnTo>
                    <a:pt x="355600" y="228600"/>
                  </a:lnTo>
                  <a:lnTo>
                    <a:pt x="419100" y="228600"/>
                  </a:lnTo>
                  <a:lnTo>
                    <a:pt x="482600" y="228600"/>
                  </a:lnTo>
                  <a:lnTo>
                    <a:pt x="419100" y="393700"/>
                  </a:lnTo>
                  <a:close/>
                </a:path>
                <a:path w="495300" h="1029970">
                  <a:moveTo>
                    <a:pt x="431800" y="407669"/>
                  </a:moveTo>
                  <a:lnTo>
                    <a:pt x="368300" y="242569"/>
                  </a:lnTo>
                  <a:lnTo>
                    <a:pt x="431800" y="242569"/>
                  </a:lnTo>
                  <a:lnTo>
                    <a:pt x="495300" y="242569"/>
                  </a:lnTo>
                  <a:lnTo>
                    <a:pt x="431800" y="407669"/>
                  </a:lnTo>
                  <a:close/>
                </a:path>
                <a:path w="495300" h="1029970">
                  <a:moveTo>
                    <a:pt x="406400" y="215900"/>
                  </a:moveTo>
                  <a:lnTo>
                    <a:pt x="406400" y="0"/>
                  </a:lnTo>
                </a:path>
                <a:path w="495300" h="1029970">
                  <a:moveTo>
                    <a:pt x="419100" y="419100"/>
                  </a:moveTo>
                  <a:lnTo>
                    <a:pt x="419100" y="521969"/>
                  </a:lnTo>
                </a:path>
                <a:path w="495300" h="1029970">
                  <a:moveTo>
                    <a:pt x="419100" y="648969"/>
                  </a:moveTo>
                  <a:lnTo>
                    <a:pt x="419100" y="750569"/>
                  </a:lnTo>
                </a:path>
                <a:path w="495300" h="1029970">
                  <a:moveTo>
                    <a:pt x="419100" y="877569"/>
                  </a:moveTo>
                  <a:lnTo>
                    <a:pt x="419100" y="979169"/>
                  </a:lnTo>
                </a:path>
                <a:path w="495300" h="1029970">
                  <a:moveTo>
                    <a:pt x="0" y="1029969"/>
                  </a:moveTo>
                  <a:lnTo>
                    <a:pt x="101600" y="1029969"/>
                  </a:lnTo>
                </a:path>
                <a:path w="495300" h="1029970">
                  <a:moveTo>
                    <a:pt x="228600" y="1029969"/>
                  </a:moveTo>
                  <a:lnTo>
                    <a:pt x="330200" y="10299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84">
              <a:extLst>
                <a:ext uri="{FF2B5EF4-FFF2-40B4-BE49-F238E27FC236}">
                  <a16:creationId xmlns:a16="http://schemas.microsoft.com/office/drawing/2014/main" id="{7D501668-62A0-48D5-9932-472BF65C4140}"/>
                </a:ext>
              </a:extLst>
            </p:cNvPr>
            <p:cNvSpPr/>
            <p:nvPr/>
          </p:nvSpPr>
          <p:spPr>
            <a:xfrm>
              <a:off x="5245100" y="5335269"/>
              <a:ext cx="165100" cy="127000"/>
            </a:xfrm>
            <a:custGeom>
              <a:avLst/>
              <a:gdLst/>
              <a:ahLst/>
              <a:cxnLst/>
              <a:rect l="l" t="t" r="r" b="b"/>
              <a:pathLst>
                <a:path w="165100" h="127000">
                  <a:moveTo>
                    <a:pt x="0" y="0"/>
                  </a:moveTo>
                  <a:lnTo>
                    <a:pt x="0" y="126999"/>
                  </a:lnTo>
                  <a:lnTo>
                    <a:pt x="165100" y="6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5">
              <a:extLst>
                <a:ext uri="{FF2B5EF4-FFF2-40B4-BE49-F238E27FC236}">
                  <a16:creationId xmlns:a16="http://schemas.microsoft.com/office/drawing/2014/main" id="{0338EF95-95B8-40E1-8D02-A61E8CD105D9}"/>
                </a:ext>
              </a:extLst>
            </p:cNvPr>
            <p:cNvSpPr/>
            <p:nvPr/>
          </p:nvSpPr>
          <p:spPr>
            <a:xfrm>
              <a:off x="5092700" y="5335269"/>
              <a:ext cx="330200" cy="139700"/>
            </a:xfrm>
            <a:custGeom>
              <a:avLst/>
              <a:gdLst/>
              <a:ahLst/>
              <a:cxnLst/>
              <a:rect l="l" t="t" r="r" b="b"/>
              <a:pathLst>
                <a:path w="330200" h="139700">
                  <a:moveTo>
                    <a:pt x="317500" y="63499"/>
                  </a:moveTo>
                  <a:lnTo>
                    <a:pt x="152400" y="126999"/>
                  </a:lnTo>
                  <a:lnTo>
                    <a:pt x="152400" y="63499"/>
                  </a:lnTo>
                  <a:lnTo>
                    <a:pt x="152400" y="0"/>
                  </a:lnTo>
                  <a:lnTo>
                    <a:pt x="317500" y="63499"/>
                  </a:lnTo>
                  <a:close/>
                </a:path>
                <a:path w="330200" h="139700">
                  <a:moveTo>
                    <a:pt x="330200" y="76199"/>
                  </a:moveTo>
                  <a:lnTo>
                    <a:pt x="165100" y="139699"/>
                  </a:lnTo>
                  <a:lnTo>
                    <a:pt x="165100" y="76199"/>
                  </a:lnTo>
                  <a:lnTo>
                    <a:pt x="165100" y="11429"/>
                  </a:lnTo>
                  <a:lnTo>
                    <a:pt x="330200" y="76199"/>
                  </a:lnTo>
                  <a:close/>
                </a:path>
                <a:path w="330200" h="139700">
                  <a:moveTo>
                    <a:pt x="0" y="50799"/>
                  </a:moveTo>
                  <a:lnTo>
                    <a:pt x="139700" y="507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6">
              <a:extLst>
                <a:ext uri="{FF2B5EF4-FFF2-40B4-BE49-F238E27FC236}">
                  <a16:creationId xmlns:a16="http://schemas.microsoft.com/office/drawing/2014/main" id="{AD066C79-BB77-4D84-9A18-D3B7C444CB50}"/>
                </a:ext>
              </a:extLst>
            </p:cNvPr>
            <p:cNvSpPr/>
            <p:nvPr/>
          </p:nvSpPr>
          <p:spPr>
            <a:xfrm>
              <a:off x="6019800" y="5386069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38100" y="0"/>
                  </a:moveTo>
                  <a:lnTo>
                    <a:pt x="23038" y="3373"/>
                  </a:lnTo>
                  <a:lnTo>
                    <a:pt x="10953" y="12699"/>
                  </a:lnTo>
                  <a:lnTo>
                    <a:pt x="2917" y="26789"/>
                  </a:lnTo>
                  <a:lnTo>
                    <a:pt x="0" y="44449"/>
                  </a:lnTo>
                  <a:lnTo>
                    <a:pt x="2917" y="61575"/>
                  </a:lnTo>
                  <a:lnTo>
                    <a:pt x="10953" y="75723"/>
                  </a:lnTo>
                  <a:lnTo>
                    <a:pt x="23038" y="85347"/>
                  </a:lnTo>
                  <a:lnTo>
                    <a:pt x="38100" y="88899"/>
                  </a:lnTo>
                  <a:lnTo>
                    <a:pt x="53161" y="85347"/>
                  </a:lnTo>
                  <a:lnTo>
                    <a:pt x="65246" y="75723"/>
                  </a:lnTo>
                  <a:lnTo>
                    <a:pt x="73282" y="61575"/>
                  </a:lnTo>
                  <a:lnTo>
                    <a:pt x="76200" y="44449"/>
                  </a:lnTo>
                  <a:lnTo>
                    <a:pt x="73282" y="26789"/>
                  </a:lnTo>
                  <a:lnTo>
                    <a:pt x="65246" y="12699"/>
                  </a:lnTo>
                  <a:lnTo>
                    <a:pt x="53161" y="337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87">
            <a:extLst>
              <a:ext uri="{FF2B5EF4-FFF2-40B4-BE49-F238E27FC236}">
                <a16:creationId xmlns:a16="http://schemas.microsoft.com/office/drawing/2014/main" id="{62DBD417-69EE-4124-BDDF-794930E93ED2}"/>
              </a:ext>
            </a:extLst>
          </p:cNvPr>
          <p:cNvSpPr txBox="1"/>
          <p:nvPr/>
        </p:nvSpPr>
        <p:spPr>
          <a:xfrm>
            <a:off x="7165675" y="4157692"/>
            <a:ext cx="1838325" cy="5676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5565" marR="5080" indent="-63500">
              <a:lnSpc>
                <a:spcPts val="2110"/>
              </a:lnSpc>
              <a:spcBef>
                <a:spcPts val="210"/>
              </a:spcBef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</a:t>
            </a:r>
            <a:r>
              <a:rPr sz="1800" spc="-5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3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545454"/>
                </a:solidFill>
                <a:latin typeface="Arial"/>
                <a:cs typeface="Arial"/>
              </a:rPr>
              <a:t>length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188">
            <a:extLst>
              <a:ext uri="{FF2B5EF4-FFF2-40B4-BE49-F238E27FC236}">
                <a16:creationId xmlns:a16="http://schemas.microsoft.com/office/drawing/2014/main" id="{A064A099-3553-46B7-B641-57BCA4CF4801}"/>
              </a:ext>
            </a:extLst>
          </p:cNvPr>
          <p:cNvSpPr txBox="1"/>
          <p:nvPr/>
        </p:nvSpPr>
        <p:spPr>
          <a:xfrm>
            <a:off x="2089252" y="5174962"/>
            <a:ext cx="6140450" cy="9804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03195" marR="1570990" indent="-63500">
              <a:lnSpc>
                <a:spcPts val="2100"/>
              </a:lnSpc>
              <a:spcBef>
                <a:spcPts val="219"/>
              </a:spcBef>
              <a:tabLst>
                <a:tab pos="4404995" algn="l"/>
              </a:tabLst>
            </a:pP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typical neighbor  </a:t>
            </a:r>
            <a:r>
              <a:rPr sz="1800" spc="100" dirty="0">
                <a:solidFill>
                  <a:srgbClr val="545454"/>
                </a:solidFill>
                <a:latin typeface="Arial"/>
                <a:cs typeface="Arial"/>
              </a:rPr>
              <a:t>bond</a:t>
            </a:r>
            <a:r>
              <a:rPr sz="1800" spc="-110" dirty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545454"/>
                </a:solidFill>
                <a:latin typeface="Arial"/>
                <a:cs typeface="Arial"/>
              </a:rPr>
              <a:t>energy	</a:t>
            </a:r>
            <a:r>
              <a:rPr sz="1800" u="sng" spc="100" dirty="0">
                <a:solidFill>
                  <a:srgbClr val="54545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25" dirty="0">
                <a:solidFill>
                  <a:srgbClr val="545454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spc="-5" dirty="0">
                <a:latin typeface="Arial"/>
                <a:cs typeface="Arial"/>
              </a:rPr>
              <a:t>Dense, </a:t>
            </a:r>
            <a:r>
              <a:rPr sz="1800" spc="-10" dirty="0">
                <a:latin typeface="Arial"/>
                <a:cs typeface="Arial"/>
              </a:rPr>
              <a:t>regular-packed </a:t>
            </a:r>
            <a:r>
              <a:rPr sz="1800" spc="-5" dirty="0">
                <a:latin typeface="Arial"/>
                <a:cs typeface="Arial"/>
              </a:rPr>
              <a:t>structures </a:t>
            </a:r>
            <a:r>
              <a:rPr sz="1800" spc="-10" dirty="0">
                <a:latin typeface="Arial"/>
                <a:cs typeface="Arial"/>
              </a:rPr>
              <a:t>tend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15" dirty="0">
                <a:latin typeface="Arial"/>
                <a:cs typeface="Arial"/>
              </a:rPr>
              <a:t>lower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0" name="object 190">
            <a:extLst>
              <a:ext uri="{FF2B5EF4-FFF2-40B4-BE49-F238E27FC236}">
                <a16:creationId xmlns:a16="http://schemas.microsoft.com/office/drawing/2014/main" id="{D96F0F33-183C-402B-B8D4-B758CE0D39FD}"/>
              </a:ext>
            </a:extLst>
          </p:cNvPr>
          <p:cNvSpPr/>
          <p:nvPr/>
        </p:nvSpPr>
        <p:spPr>
          <a:xfrm>
            <a:off x="7076775" y="564486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38099"/>
                </a:moveTo>
                <a:lnTo>
                  <a:pt x="76200" y="35559"/>
                </a:lnTo>
                <a:lnTo>
                  <a:pt x="76200" y="34289"/>
                </a:lnTo>
                <a:lnTo>
                  <a:pt x="76200" y="31749"/>
                </a:lnTo>
                <a:lnTo>
                  <a:pt x="74929" y="30479"/>
                </a:lnTo>
                <a:lnTo>
                  <a:pt x="74929" y="27939"/>
                </a:lnTo>
                <a:lnTo>
                  <a:pt x="73660" y="26669"/>
                </a:lnTo>
                <a:lnTo>
                  <a:pt x="73660" y="24129"/>
                </a:lnTo>
                <a:lnTo>
                  <a:pt x="73660" y="22859"/>
                </a:lnTo>
                <a:lnTo>
                  <a:pt x="72389" y="20319"/>
                </a:lnTo>
                <a:lnTo>
                  <a:pt x="71120" y="19049"/>
                </a:lnTo>
                <a:lnTo>
                  <a:pt x="69850" y="17779"/>
                </a:lnTo>
                <a:lnTo>
                  <a:pt x="69850" y="16509"/>
                </a:lnTo>
                <a:lnTo>
                  <a:pt x="67310" y="13969"/>
                </a:lnTo>
                <a:lnTo>
                  <a:pt x="67310" y="12699"/>
                </a:lnTo>
                <a:lnTo>
                  <a:pt x="66039" y="11429"/>
                </a:lnTo>
                <a:lnTo>
                  <a:pt x="63500" y="10159"/>
                </a:lnTo>
                <a:lnTo>
                  <a:pt x="62229" y="8889"/>
                </a:lnTo>
                <a:lnTo>
                  <a:pt x="60960" y="7619"/>
                </a:lnTo>
                <a:lnTo>
                  <a:pt x="59689" y="6349"/>
                </a:lnTo>
                <a:lnTo>
                  <a:pt x="58420" y="5079"/>
                </a:lnTo>
                <a:lnTo>
                  <a:pt x="55879" y="5079"/>
                </a:lnTo>
                <a:lnTo>
                  <a:pt x="54610" y="3809"/>
                </a:lnTo>
                <a:lnTo>
                  <a:pt x="53339" y="2539"/>
                </a:lnTo>
                <a:lnTo>
                  <a:pt x="50800" y="2539"/>
                </a:lnTo>
                <a:lnTo>
                  <a:pt x="49529" y="1269"/>
                </a:lnTo>
                <a:lnTo>
                  <a:pt x="48260" y="1269"/>
                </a:lnTo>
                <a:lnTo>
                  <a:pt x="45720" y="0"/>
                </a:lnTo>
                <a:lnTo>
                  <a:pt x="44450" y="0"/>
                </a:lnTo>
                <a:lnTo>
                  <a:pt x="30479" y="0"/>
                </a:lnTo>
                <a:lnTo>
                  <a:pt x="27939" y="1269"/>
                </a:lnTo>
                <a:lnTo>
                  <a:pt x="26670" y="1269"/>
                </a:lnTo>
                <a:lnTo>
                  <a:pt x="25400" y="2539"/>
                </a:lnTo>
                <a:lnTo>
                  <a:pt x="22860" y="2539"/>
                </a:lnTo>
                <a:lnTo>
                  <a:pt x="21589" y="3809"/>
                </a:lnTo>
                <a:lnTo>
                  <a:pt x="20320" y="5079"/>
                </a:lnTo>
                <a:lnTo>
                  <a:pt x="17779" y="5079"/>
                </a:lnTo>
                <a:lnTo>
                  <a:pt x="16510" y="6349"/>
                </a:lnTo>
                <a:lnTo>
                  <a:pt x="15239" y="7619"/>
                </a:lnTo>
                <a:lnTo>
                  <a:pt x="13970" y="8889"/>
                </a:lnTo>
                <a:lnTo>
                  <a:pt x="12700" y="10159"/>
                </a:lnTo>
                <a:lnTo>
                  <a:pt x="11429" y="11429"/>
                </a:lnTo>
                <a:lnTo>
                  <a:pt x="8889" y="12699"/>
                </a:lnTo>
                <a:lnTo>
                  <a:pt x="8889" y="13969"/>
                </a:lnTo>
                <a:lnTo>
                  <a:pt x="6350" y="16509"/>
                </a:lnTo>
                <a:lnTo>
                  <a:pt x="6350" y="17779"/>
                </a:lnTo>
                <a:lnTo>
                  <a:pt x="5079" y="19049"/>
                </a:lnTo>
                <a:lnTo>
                  <a:pt x="3810" y="20319"/>
                </a:lnTo>
                <a:lnTo>
                  <a:pt x="2539" y="22859"/>
                </a:lnTo>
                <a:lnTo>
                  <a:pt x="2539" y="24129"/>
                </a:lnTo>
                <a:lnTo>
                  <a:pt x="2539" y="26669"/>
                </a:lnTo>
                <a:lnTo>
                  <a:pt x="1270" y="27939"/>
                </a:lnTo>
                <a:lnTo>
                  <a:pt x="1270" y="30479"/>
                </a:lnTo>
                <a:lnTo>
                  <a:pt x="1270" y="31749"/>
                </a:lnTo>
                <a:lnTo>
                  <a:pt x="0" y="34289"/>
                </a:lnTo>
                <a:lnTo>
                  <a:pt x="0" y="35559"/>
                </a:lnTo>
                <a:lnTo>
                  <a:pt x="0" y="38099"/>
                </a:lnTo>
                <a:lnTo>
                  <a:pt x="0" y="39369"/>
                </a:lnTo>
                <a:lnTo>
                  <a:pt x="0" y="41909"/>
                </a:lnTo>
                <a:lnTo>
                  <a:pt x="1270" y="43179"/>
                </a:lnTo>
                <a:lnTo>
                  <a:pt x="1270" y="45719"/>
                </a:lnTo>
                <a:lnTo>
                  <a:pt x="1270" y="46989"/>
                </a:lnTo>
                <a:lnTo>
                  <a:pt x="2539" y="49529"/>
                </a:lnTo>
                <a:lnTo>
                  <a:pt x="2539" y="50799"/>
                </a:lnTo>
                <a:lnTo>
                  <a:pt x="2539" y="52069"/>
                </a:lnTo>
                <a:lnTo>
                  <a:pt x="3810" y="54609"/>
                </a:lnTo>
                <a:lnTo>
                  <a:pt x="5079" y="55879"/>
                </a:lnTo>
                <a:lnTo>
                  <a:pt x="6350" y="57149"/>
                </a:lnTo>
                <a:lnTo>
                  <a:pt x="6350" y="59689"/>
                </a:lnTo>
                <a:lnTo>
                  <a:pt x="8889" y="60959"/>
                </a:lnTo>
                <a:lnTo>
                  <a:pt x="8889" y="62229"/>
                </a:lnTo>
                <a:lnTo>
                  <a:pt x="11429" y="63499"/>
                </a:lnTo>
                <a:lnTo>
                  <a:pt x="12700" y="64769"/>
                </a:lnTo>
                <a:lnTo>
                  <a:pt x="13970" y="66039"/>
                </a:lnTo>
                <a:lnTo>
                  <a:pt x="15239" y="67309"/>
                </a:lnTo>
                <a:lnTo>
                  <a:pt x="16510" y="68579"/>
                </a:lnTo>
                <a:lnTo>
                  <a:pt x="17779" y="69849"/>
                </a:lnTo>
                <a:lnTo>
                  <a:pt x="20320" y="71119"/>
                </a:lnTo>
                <a:lnTo>
                  <a:pt x="21589" y="71119"/>
                </a:lnTo>
                <a:lnTo>
                  <a:pt x="22860" y="72389"/>
                </a:lnTo>
                <a:lnTo>
                  <a:pt x="25400" y="73659"/>
                </a:lnTo>
                <a:lnTo>
                  <a:pt x="26670" y="73659"/>
                </a:lnTo>
                <a:lnTo>
                  <a:pt x="27939" y="73659"/>
                </a:lnTo>
                <a:lnTo>
                  <a:pt x="30479" y="74929"/>
                </a:lnTo>
                <a:lnTo>
                  <a:pt x="38100" y="74929"/>
                </a:lnTo>
                <a:lnTo>
                  <a:pt x="45720" y="74929"/>
                </a:lnTo>
                <a:lnTo>
                  <a:pt x="48260" y="73659"/>
                </a:lnTo>
                <a:lnTo>
                  <a:pt x="49529" y="73659"/>
                </a:lnTo>
                <a:lnTo>
                  <a:pt x="50800" y="73659"/>
                </a:lnTo>
                <a:lnTo>
                  <a:pt x="53339" y="72389"/>
                </a:lnTo>
                <a:lnTo>
                  <a:pt x="54610" y="71119"/>
                </a:lnTo>
                <a:lnTo>
                  <a:pt x="55879" y="71119"/>
                </a:lnTo>
                <a:lnTo>
                  <a:pt x="58420" y="69849"/>
                </a:lnTo>
                <a:lnTo>
                  <a:pt x="59689" y="68579"/>
                </a:lnTo>
                <a:lnTo>
                  <a:pt x="60960" y="67309"/>
                </a:lnTo>
                <a:lnTo>
                  <a:pt x="62229" y="66039"/>
                </a:lnTo>
                <a:lnTo>
                  <a:pt x="63500" y="64769"/>
                </a:lnTo>
                <a:lnTo>
                  <a:pt x="66039" y="63499"/>
                </a:lnTo>
                <a:lnTo>
                  <a:pt x="67310" y="62229"/>
                </a:lnTo>
                <a:lnTo>
                  <a:pt x="67310" y="60959"/>
                </a:lnTo>
                <a:lnTo>
                  <a:pt x="69850" y="59689"/>
                </a:lnTo>
                <a:lnTo>
                  <a:pt x="69850" y="57149"/>
                </a:lnTo>
                <a:lnTo>
                  <a:pt x="71120" y="55879"/>
                </a:lnTo>
                <a:lnTo>
                  <a:pt x="72389" y="54609"/>
                </a:lnTo>
                <a:lnTo>
                  <a:pt x="73660" y="52069"/>
                </a:lnTo>
                <a:lnTo>
                  <a:pt x="73660" y="50799"/>
                </a:lnTo>
                <a:lnTo>
                  <a:pt x="73660" y="49529"/>
                </a:lnTo>
                <a:lnTo>
                  <a:pt x="74929" y="46989"/>
                </a:lnTo>
                <a:lnTo>
                  <a:pt x="74929" y="45719"/>
                </a:lnTo>
                <a:lnTo>
                  <a:pt x="76200" y="43179"/>
                </a:lnTo>
                <a:lnTo>
                  <a:pt x="76200" y="41909"/>
                </a:lnTo>
                <a:lnTo>
                  <a:pt x="76200" y="39369"/>
                </a:lnTo>
                <a:lnTo>
                  <a:pt x="76200" y="3809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92">
            <a:extLst>
              <a:ext uri="{FF2B5EF4-FFF2-40B4-BE49-F238E27FC236}">
                <a16:creationId xmlns:a16="http://schemas.microsoft.com/office/drawing/2014/main" id="{92E6DD35-F901-48CE-A766-37C212476CA0}"/>
              </a:ext>
            </a:extLst>
          </p:cNvPr>
          <p:cNvSpPr txBox="1">
            <a:spLocks/>
          </p:cNvSpPr>
          <p:nvPr/>
        </p:nvSpPr>
        <p:spPr>
          <a:xfrm>
            <a:off x="3984471" y="329629"/>
            <a:ext cx="47531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AND</a:t>
            </a:r>
            <a:r>
              <a:rPr lang="en-US" sz="3200" b="1" spc="-8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3">
            <a:extLst>
              <a:ext uri="{FF2B5EF4-FFF2-40B4-BE49-F238E27FC236}">
                <a16:creationId xmlns:a16="http://schemas.microsoft.com/office/drawing/2014/main" id="{DEBA172C-5D17-484E-B255-5DE04D41C7D7}"/>
              </a:ext>
            </a:extLst>
          </p:cNvPr>
          <p:cNvSpPr txBox="1">
            <a:spLocks/>
          </p:cNvSpPr>
          <p:nvPr/>
        </p:nvSpPr>
        <p:spPr>
          <a:xfrm>
            <a:off x="2937165" y="198540"/>
            <a:ext cx="50934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5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3200" b="1" spc="-6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44">
            <a:extLst>
              <a:ext uri="{FF2B5EF4-FFF2-40B4-BE49-F238E27FC236}">
                <a16:creationId xmlns:a16="http://schemas.microsoft.com/office/drawing/2014/main" id="{AAB554C8-8BF0-49DF-AAB8-D6CFE026B639}"/>
              </a:ext>
            </a:extLst>
          </p:cNvPr>
          <p:cNvSpPr txBox="1"/>
          <p:nvPr/>
        </p:nvSpPr>
        <p:spPr>
          <a:xfrm>
            <a:off x="1119568" y="913314"/>
            <a:ext cx="10247607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92710">
              <a:lnSpc>
                <a:spcPct val="100000"/>
              </a:lnSpc>
              <a:spcBef>
                <a:spcPts val="100"/>
              </a:spcBef>
            </a:pPr>
            <a:r>
              <a:rPr sz="2400" spc="2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</a:t>
            </a:r>
            <a:r>
              <a:rPr sz="2400" spc="2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comprised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crystals.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crystal, atoms 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long-range periodic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81280">
              <a:lnSpc>
                <a:spcPct val="100000"/>
              </a:lnSpc>
              <a:buClr>
                <a:srgbClr val="333399"/>
              </a:buClr>
              <a:tabLst>
                <a:tab pos="35941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</a:t>
            </a:r>
            <a:r>
              <a:rPr lang="en-US" sz="2400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grain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  <a:buFont typeface="OpenSymbol"/>
              <a:buChar char="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>
              <a:lnSpc>
                <a:spcPct val="100000"/>
              </a:lnSpc>
              <a:tabLst>
                <a:tab pos="35941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r>
              <a:rPr sz="2400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crystals in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polycrystalline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99"/>
              </a:buClr>
              <a:buFont typeface="OpenSymbol"/>
              <a:buChar char="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</a:pPr>
            <a:r>
              <a:rPr lang="en-US"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Polycrystalline </a:t>
            </a:r>
            <a:r>
              <a:rPr lang="en-US"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comprised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crystals (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single-crystal material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crystal).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>
              <a:lnSpc>
                <a:spcPct val="100000"/>
              </a:lnSpc>
              <a:tabLst>
                <a:tab pos="35941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boundaries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 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polycrystalline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sz="2400" spc="-9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168">
            <a:extLst>
              <a:ext uri="{FF2B5EF4-FFF2-40B4-BE49-F238E27FC236}">
                <a16:creationId xmlns:a16="http://schemas.microsoft.com/office/drawing/2014/main" id="{DF066D6A-E3FA-46E2-BAB2-F69B256DC4FC}"/>
              </a:ext>
            </a:extLst>
          </p:cNvPr>
          <p:cNvSpPr txBox="1"/>
          <p:nvPr/>
        </p:nvSpPr>
        <p:spPr>
          <a:xfrm>
            <a:off x="1200728" y="5644755"/>
            <a:ext cx="107880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smallest part of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cell,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when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directions,  reproduces the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lattice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7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54">
            <a:extLst>
              <a:ext uri="{FF2B5EF4-FFF2-40B4-BE49-F238E27FC236}">
                <a16:creationId xmlns:a16="http://schemas.microsoft.com/office/drawing/2014/main" id="{925285CF-7FF1-4C6D-91C5-292E4107666F}"/>
              </a:ext>
            </a:extLst>
          </p:cNvPr>
          <p:cNvGrpSpPr/>
          <p:nvPr/>
        </p:nvGrpSpPr>
        <p:grpSpPr>
          <a:xfrm>
            <a:off x="4405747" y="1214582"/>
            <a:ext cx="4267200" cy="4648200"/>
            <a:chOff x="838200" y="990600"/>
            <a:chExt cx="4267200" cy="4648200"/>
          </a:xfrm>
        </p:grpSpPr>
        <p:sp>
          <p:nvSpPr>
            <p:cNvPr id="3" name="object 155">
              <a:extLst>
                <a:ext uri="{FF2B5EF4-FFF2-40B4-BE49-F238E27FC236}">
                  <a16:creationId xmlns:a16="http://schemas.microsoft.com/office/drawing/2014/main" id="{5A806BB7-6E11-4467-8D40-0D5DB3E4AFA5}"/>
                </a:ext>
              </a:extLst>
            </p:cNvPr>
            <p:cNvSpPr/>
            <p:nvPr/>
          </p:nvSpPr>
          <p:spPr>
            <a:xfrm>
              <a:off x="838200" y="990600"/>
              <a:ext cx="4267200" cy="464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56">
              <a:extLst>
                <a:ext uri="{FF2B5EF4-FFF2-40B4-BE49-F238E27FC236}">
                  <a16:creationId xmlns:a16="http://schemas.microsoft.com/office/drawing/2014/main" id="{7D98B868-F49E-43A1-BEDC-3419C9BE680F}"/>
                </a:ext>
              </a:extLst>
            </p:cNvPr>
            <p:cNvSpPr/>
            <p:nvPr/>
          </p:nvSpPr>
          <p:spPr>
            <a:xfrm>
              <a:off x="1480819" y="3765550"/>
              <a:ext cx="496570" cy="855980"/>
            </a:xfrm>
            <a:custGeom>
              <a:avLst/>
              <a:gdLst/>
              <a:ahLst/>
              <a:cxnLst/>
              <a:rect l="l" t="t" r="r" b="b"/>
              <a:pathLst>
                <a:path w="496569" h="855979">
                  <a:moveTo>
                    <a:pt x="496569" y="0"/>
                  </a:moveTo>
                  <a:lnTo>
                    <a:pt x="0" y="855980"/>
                  </a:lnTo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7">
              <a:extLst>
                <a:ext uri="{FF2B5EF4-FFF2-40B4-BE49-F238E27FC236}">
                  <a16:creationId xmlns:a16="http://schemas.microsoft.com/office/drawing/2014/main" id="{346F96B1-DA10-421C-B2B8-5439EC99CAC4}"/>
                </a:ext>
              </a:extLst>
            </p:cNvPr>
            <p:cNvSpPr/>
            <p:nvPr/>
          </p:nvSpPr>
          <p:spPr>
            <a:xfrm>
              <a:off x="1374140" y="4550409"/>
              <a:ext cx="213360" cy="255270"/>
            </a:xfrm>
            <a:custGeom>
              <a:avLst/>
              <a:gdLst/>
              <a:ahLst/>
              <a:cxnLst/>
              <a:rect l="l" t="t" r="r" b="b"/>
              <a:pathLst>
                <a:path w="213359" h="255270">
                  <a:moveTo>
                    <a:pt x="15240" y="0"/>
                  </a:moveTo>
                  <a:lnTo>
                    <a:pt x="0" y="255269"/>
                  </a:lnTo>
                  <a:lnTo>
                    <a:pt x="213359" y="11430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58">
              <a:extLst>
                <a:ext uri="{FF2B5EF4-FFF2-40B4-BE49-F238E27FC236}">
                  <a16:creationId xmlns:a16="http://schemas.microsoft.com/office/drawing/2014/main" id="{FEF5A5C4-479C-4F03-97D1-F4A4A81BDBFD}"/>
                </a:ext>
              </a:extLst>
            </p:cNvPr>
            <p:cNvSpPr/>
            <p:nvPr/>
          </p:nvSpPr>
          <p:spPr>
            <a:xfrm>
              <a:off x="1977389" y="2104389"/>
              <a:ext cx="177800" cy="1661160"/>
            </a:xfrm>
            <a:custGeom>
              <a:avLst/>
              <a:gdLst/>
              <a:ahLst/>
              <a:cxnLst/>
              <a:rect l="l" t="t" r="r" b="b"/>
              <a:pathLst>
                <a:path w="177800" h="1661160">
                  <a:moveTo>
                    <a:pt x="0" y="1661160"/>
                  </a:moveTo>
                  <a:lnTo>
                    <a:pt x="177800" y="0"/>
                  </a:lnTo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59">
              <a:extLst>
                <a:ext uri="{FF2B5EF4-FFF2-40B4-BE49-F238E27FC236}">
                  <a16:creationId xmlns:a16="http://schemas.microsoft.com/office/drawing/2014/main" id="{2CA11369-E5B9-42CC-93FC-163DC5409BFA}"/>
                </a:ext>
              </a:extLst>
            </p:cNvPr>
            <p:cNvSpPr/>
            <p:nvPr/>
          </p:nvSpPr>
          <p:spPr>
            <a:xfrm>
              <a:off x="2039619" y="1892300"/>
              <a:ext cx="227329" cy="240029"/>
            </a:xfrm>
            <a:custGeom>
              <a:avLst/>
              <a:gdLst/>
              <a:ahLst/>
              <a:cxnLst/>
              <a:rect l="l" t="t" r="r" b="b"/>
              <a:pathLst>
                <a:path w="227330" h="240030">
                  <a:moveTo>
                    <a:pt x="138430" y="0"/>
                  </a:moveTo>
                  <a:lnTo>
                    <a:pt x="0" y="215900"/>
                  </a:lnTo>
                  <a:lnTo>
                    <a:pt x="227330" y="240029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60">
              <a:extLst>
                <a:ext uri="{FF2B5EF4-FFF2-40B4-BE49-F238E27FC236}">
                  <a16:creationId xmlns:a16="http://schemas.microsoft.com/office/drawing/2014/main" id="{2B7A3C3C-632B-418A-8F89-8B36A1CD5027}"/>
                </a:ext>
              </a:extLst>
            </p:cNvPr>
            <p:cNvSpPr/>
            <p:nvPr/>
          </p:nvSpPr>
          <p:spPr>
            <a:xfrm>
              <a:off x="1977389" y="3765550"/>
              <a:ext cx="1527810" cy="0"/>
            </a:xfrm>
            <a:custGeom>
              <a:avLst/>
              <a:gdLst/>
              <a:ahLst/>
              <a:cxnLst/>
              <a:rect l="l" t="t" r="r" b="b"/>
              <a:pathLst>
                <a:path w="1527810">
                  <a:moveTo>
                    <a:pt x="0" y="0"/>
                  </a:moveTo>
                  <a:lnTo>
                    <a:pt x="1527810" y="0"/>
                  </a:lnTo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61">
              <a:extLst>
                <a:ext uri="{FF2B5EF4-FFF2-40B4-BE49-F238E27FC236}">
                  <a16:creationId xmlns:a16="http://schemas.microsoft.com/office/drawing/2014/main" id="{4944FA8F-1D37-4E7D-AD32-90DB3549A1CA}"/>
                </a:ext>
              </a:extLst>
            </p:cNvPr>
            <p:cNvSpPr/>
            <p:nvPr/>
          </p:nvSpPr>
          <p:spPr>
            <a:xfrm>
              <a:off x="3489960" y="3651250"/>
              <a:ext cx="229870" cy="228600"/>
            </a:xfrm>
            <a:custGeom>
              <a:avLst/>
              <a:gdLst/>
              <a:ahLst/>
              <a:cxnLst/>
              <a:rect l="l" t="t" r="r" b="b"/>
              <a:pathLst>
                <a:path w="229870" h="228600">
                  <a:moveTo>
                    <a:pt x="0" y="0"/>
                  </a:moveTo>
                  <a:lnTo>
                    <a:pt x="0" y="228600"/>
                  </a:lnTo>
                  <a:lnTo>
                    <a:pt x="229869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71">
            <a:extLst>
              <a:ext uri="{FF2B5EF4-FFF2-40B4-BE49-F238E27FC236}">
                <a16:creationId xmlns:a16="http://schemas.microsoft.com/office/drawing/2014/main" id="{E007C337-3EE7-4A9D-887E-E38647D27B60}"/>
              </a:ext>
            </a:extLst>
          </p:cNvPr>
          <p:cNvSpPr txBox="1"/>
          <p:nvPr/>
        </p:nvSpPr>
        <p:spPr>
          <a:xfrm>
            <a:off x="2382982" y="6177740"/>
            <a:ext cx="87745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All </a:t>
            </a:r>
            <a:r>
              <a:rPr sz="2000" dirty="0">
                <a:latin typeface="Arial"/>
                <a:cs typeface="Arial"/>
              </a:rPr>
              <a:t>unit cells may </a:t>
            </a:r>
            <a:r>
              <a:rPr sz="2000" spc="-5" dirty="0">
                <a:latin typeface="Arial"/>
                <a:cs typeface="Arial"/>
              </a:rPr>
              <a:t>be </a:t>
            </a:r>
            <a:r>
              <a:rPr sz="2000" dirty="0">
                <a:latin typeface="Arial"/>
                <a:cs typeface="Arial"/>
              </a:rPr>
              <a:t>described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via  these vectors </a:t>
            </a:r>
            <a:r>
              <a:rPr sz="2000" dirty="0">
                <a:latin typeface="Arial"/>
                <a:cs typeface="Arial"/>
              </a:rPr>
              <a:t>and angles.</a:t>
            </a:r>
          </a:p>
        </p:txBody>
      </p:sp>
      <p:sp>
        <p:nvSpPr>
          <p:cNvPr id="11" name="object 153">
            <a:extLst>
              <a:ext uri="{FF2B5EF4-FFF2-40B4-BE49-F238E27FC236}">
                <a16:creationId xmlns:a16="http://schemas.microsoft.com/office/drawing/2014/main" id="{7215A1C2-E17D-4222-AF5F-A9B22E938287}"/>
              </a:ext>
            </a:extLst>
          </p:cNvPr>
          <p:cNvSpPr txBox="1"/>
          <p:nvPr/>
        </p:nvSpPr>
        <p:spPr>
          <a:xfrm>
            <a:off x="2512291" y="198581"/>
            <a:ext cx="8001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7030A0"/>
                </a:solidFill>
                <a:latin typeface="Arial"/>
                <a:cs typeface="Arial"/>
              </a:rPr>
              <a:t>UNIT </a:t>
            </a:r>
            <a:r>
              <a:rPr lang="en-US" sz="3200" b="1" spc="-10" dirty="0">
                <a:solidFill>
                  <a:srgbClr val="7030A0"/>
                </a:solidFill>
                <a:latin typeface="Arial"/>
                <a:cs typeface="Arial"/>
              </a:rPr>
              <a:t>CELLS AND UNIT CELL</a:t>
            </a:r>
            <a:r>
              <a:rPr lang="en-US" sz="3200" b="1" spc="-5" dirty="0">
                <a:solidFill>
                  <a:srgbClr val="7030A0"/>
                </a:solidFill>
                <a:latin typeface="Arial"/>
                <a:cs typeface="Arial"/>
              </a:rPr>
              <a:t> VECTORS</a:t>
            </a:r>
            <a:endParaRPr lang="en-US" sz="32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68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4">
            <a:extLst>
              <a:ext uri="{FF2B5EF4-FFF2-40B4-BE49-F238E27FC236}">
                <a16:creationId xmlns:a16="http://schemas.microsoft.com/office/drawing/2014/main" id="{8199F741-4ADD-4663-8347-D39B43515028}"/>
              </a:ext>
            </a:extLst>
          </p:cNvPr>
          <p:cNvSpPr/>
          <p:nvPr/>
        </p:nvSpPr>
        <p:spPr>
          <a:xfrm>
            <a:off x="1182255" y="457199"/>
            <a:ext cx="10095345" cy="602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73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4">
            <a:extLst>
              <a:ext uri="{FF2B5EF4-FFF2-40B4-BE49-F238E27FC236}">
                <a16:creationId xmlns:a16="http://schemas.microsoft.com/office/drawing/2014/main" id="{63BEC242-749A-4D06-A53E-827DFF18B200}"/>
              </a:ext>
            </a:extLst>
          </p:cNvPr>
          <p:cNvSpPr/>
          <p:nvPr/>
        </p:nvSpPr>
        <p:spPr>
          <a:xfrm>
            <a:off x="1842653" y="350982"/>
            <a:ext cx="8252691" cy="6012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87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ject 143"/>
          <p:cNvSpPr/>
          <p:nvPr/>
        </p:nvSpPr>
        <p:spPr>
          <a:xfrm>
            <a:off x="1311563" y="341745"/>
            <a:ext cx="8831580" cy="6206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3135630" y="490317"/>
            <a:ext cx="564388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2575" algn="l"/>
                <a:tab pos="4080510" algn="l"/>
              </a:tabLst>
            </a:pP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32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Ce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BCC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La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3200" b="1" spc="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ce</a:t>
            </a:r>
            <a:endParaRPr sz="32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26309" y="1649730"/>
            <a:ext cx="7593330" cy="92201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3500" marR="55880">
              <a:lnSpc>
                <a:spcPts val="3220"/>
              </a:lnSpc>
              <a:spcBef>
                <a:spcPts val="725"/>
              </a:spcBef>
              <a:buSzPct val="96875"/>
              <a:buChar char="•"/>
              <a:tabLst>
                <a:tab pos="207010" algn="l"/>
                <a:tab pos="876935" algn="l"/>
                <a:tab pos="1773555" algn="l"/>
                <a:tab pos="2352040" algn="l"/>
                <a:tab pos="3307715" algn="l"/>
                <a:tab pos="3840479" algn="l"/>
                <a:tab pos="4692650" algn="l"/>
                <a:tab pos="5742940" algn="l"/>
                <a:tab pos="7213600" algn="l"/>
              </a:tabLst>
            </a:pPr>
            <a:r>
              <a:rPr sz="3200" spc="5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e	(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p	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o	</a:t>
            </a:r>
            <a:r>
              <a:rPr sz="3200" spc="5" dirty="0">
                <a:latin typeface="Times New Roman"/>
                <a:cs typeface="Times New Roman"/>
              </a:rPr>
              <a:t>91</a:t>
            </a:r>
            <a:r>
              <a:rPr sz="3200" spc="40" dirty="0">
                <a:latin typeface="Times New Roman"/>
                <a:cs typeface="Times New Roman"/>
              </a:rPr>
              <a:t>0</a:t>
            </a:r>
            <a:r>
              <a:rPr sz="2775" spc="7" baseline="28528" dirty="0">
                <a:latin typeface="Times New Roman"/>
                <a:cs typeface="Times New Roman"/>
              </a:rPr>
              <a:t>0</a:t>
            </a:r>
            <a:r>
              <a:rPr sz="2775" baseline="28528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Times New Roman"/>
                <a:cs typeface="Times New Roman"/>
              </a:rPr>
              <a:t>C	</a:t>
            </a:r>
            <a:r>
              <a:rPr sz="3200" spc="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d	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m	</a:t>
            </a:r>
            <a:r>
              <a:rPr sz="3200" spc="5" dirty="0">
                <a:latin typeface="Times New Roman"/>
                <a:cs typeface="Times New Roman"/>
              </a:rPr>
              <a:t>14</a:t>
            </a:r>
            <a:r>
              <a:rPr sz="3200" dirty="0">
                <a:latin typeface="Times New Roman"/>
                <a:cs typeface="Times New Roman"/>
              </a:rPr>
              <a:t>0</a:t>
            </a:r>
            <a:r>
              <a:rPr sz="3200" spc="45" dirty="0">
                <a:latin typeface="Times New Roman"/>
                <a:cs typeface="Times New Roman"/>
              </a:rPr>
              <a:t>1</a:t>
            </a:r>
            <a:r>
              <a:rPr sz="2775" spc="7" baseline="28528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C	</a:t>
            </a:r>
            <a:r>
              <a:rPr sz="3200" spc="-5" dirty="0">
                <a:latin typeface="Times New Roman"/>
                <a:cs typeface="Times New Roman"/>
              </a:rPr>
              <a:t>to  Melting Point), </a:t>
            </a:r>
            <a:r>
              <a:rPr sz="3200" dirty="0">
                <a:latin typeface="Times New Roman"/>
                <a:cs typeface="Times New Roman"/>
              </a:rPr>
              <a:t>W, </a:t>
            </a:r>
            <a:r>
              <a:rPr sz="3200" spc="-5" dirty="0">
                <a:latin typeface="Times New Roman"/>
                <a:cs typeface="Times New Roman"/>
              </a:rPr>
              <a:t>Cr, </a:t>
            </a:r>
            <a:r>
              <a:rPr sz="3200" dirty="0">
                <a:latin typeface="Times New Roman"/>
                <a:cs typeface="Times New Roman"/>
              </a:rPr>
              <a:t>V,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\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730" y="443345"/>
            <a:ext cx="9146540" cy="595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2946" y="671351"/>
            <a:ext cx="460594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Unit Cell </a:t>
            </a:r>
            <a:r>
              <a:rPr sz="3200" b="1" dirty="0">
                <a:solidFill>
                  <a:srgbClr val="7030A0"/>
                </a:solidFill>
                <a:latin typeface="Times New Roman"/>
                <a:cs typeface="Times New Roman"/>
              </a:rPr>
              <a:t>of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FCC</a:t>
            </a:r>
            <a:r>
              <a:rPr sz="3200" b="1" spc="-1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lattice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2981" y="1962150"/>
            <a:ext cx="5466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indent="-245110">
              <a:spcBef>
                <a:spcPts val="100"/>
              </a:spcBef>
              <a:buChar char="•"/>
              <a:tabLst>
                <a:tab pos="283210" algn="l"/>
              </a:tabLst>
            </a:pPr>
            <a:r>
              <a:rPr sz="3200" spc="-5" dirty="0">
                <a:latin typeface="Times New Roman"/>
                <a:cs typeface="Times New Roman"/>
              </a:rPr>
              <a:t>Al, </a:t>
            </a:r>
            <a:r>
              <a:rPr sz="3200" dirty="0">
                <a:latin typeface="Times New Roman"/>
                <a:cs typeface="Times New Roman"/>
              </a:rPr>
              <a:t>Cu, </a:t>
            </a:r>
            <a:r>
              <a:rPr sz="3200" spc="-5" dirty="0">
                <a:latin typeface="Times New Roman"/>
                <a:cs typeface="Times New Roman"/>
              </a:rPr>
              <a:t>Ni, </a:t>
            </a:r>
            <a:r>
              <a:rPr sz="3200" dirty="0">
                <a:latin typeface="Times New Roman"/>
                <a:cs typeface="Times New Roman"/>
              </a:rPr>
              <a:t>Fe </a:t>
            </a:r>
            <a:r>
              <a:rPr sz="3200" spc="10" dirty="0">
                <a:latin typeface="Times New Roman"/>
                <a:cs typeface="Times New Roman"/>
              </a:rPr>
              <a:t>(910</a:t>
            </a:r>
            <a:r>
              <a:rPr sz="2775" spc="15" baseline="28528" dirty="0">
                <a:latin typeface="Times New Roman"/>
                <a:cs typeface="Times New Roman"/>
              </a:rPr>
              <a:t>0 </a:t>
            </a:r>
            <a:r>
              <a:rPr sz="3200" dirty="0">
                <a:latin typeface="Times New Roman"/>
                <a:cs typeface="Times New Roman"/>
              </a:rPr>
              <a:t>C-1401</a:t>
            </a:r>
            <a:r>
              <a:rPr sz="2775" baseline="28528" dirty="0">
                <a:latin typeface="Times New Roman"/>
                <a:cs typeface="Times New Roman"/>
              </a:rPr>
              <a:t>0</a:t>
            </a:r>
            <a:r>
              <a:rPr sz="2775" spc="-52" baseline="28528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167</TotalTime>
  <Words>424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OpenSymbol</vt:lpstr>
      <vt:lpstr>Times New Roman</vt:lpstr>
      <vt:lpstr>Tw Cen MT</vt:lpstr>
      <vt:lpstr>Wingdings</vt:lpstr>
      <vt:lpstr>Droplet</vt:lpstr>
      <vt:lpstr>CRYSTAL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Cell of BCC Lattice</vt:lpstr>
      <vt:lpstr>Unit Cell of FCC lattice</vt:lpstr>
      <vt:lpstr>Unit Cell of Hexagonal closed packed (HCP)</vt:lpstr>
      <vt:lpstr>MILLER INDICES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</dc:title>
  <dc:creator>INDIA</dc:creator>
  <cp:lastModifiedBy>INDIA</cp:lastModifiedBy>
  <cp:revision>15</cp:revision>
  <dcterms:created xsi:type="dcterms:W3CDTF">2022-02-22T08:15:33Z</dcterms:created>
  <dcterms:modified xsi:type="dcterms:W3CDTF">2022-02-22T11:03:19Z</dcterms:modified>
</cp:coreProperties>
</file>