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8" r:id="rId3"/>
    <p:sldId id="261" r:id="rId4"/>
    <p:sldId id="271" r:id="rId5"/>
    <p:sldId id="259" r:id="rId6"/>
    <p:sldId id="275" r:id="rId7"/>
    <p:sldId id="263" r:id="rId8"/>
    <p:sldId id="264" r:id="rId9"/>
    <p:sldId id="262" r:id="rId10"/>
    <p:sldId id="268" r:id="rId11"/>
    <p:sldId id="272" r:id="rId12"/>
    <p:sldId id="273" r:id="rId13"/>
    <p:sldId id="269" r:id="rId14"/>
    <p:sldId id="27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B2FF49-141B-4435-BF84-81497BB74CD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87322BE-5DBC-4FAE-83CC-B3519E3AF910}">
      <dgm:prSet/>
      <dgm:spPr/>
      <dgm:t>
        <a:bodyPr/>
        <a:lstStyle/>
        <a:p>
          <a:pPr rtl="0"/>
          <a:r>
            <a:rPr lang="en-US" baseline="0" dirty="0" err="1" smtClean="0"/>
            <a:t>राष्ट्रीय</a:t>
          </a:r>
          <a:r>
            <a:rPr lang="en-US" baseline="0" dirty="0" smtClean="0"/>
            <a:t> </a:t>
          </a:r>
          <a:endParaRPr lang="en-US" dirty="0"/>
        </a:p>
      </dgm:t>
    </dgm:pt>
    <dgm:pt modelId="{0577EDE4-B88D-4F80-892E-84BF0E3D6D95}" type="parTrans" cxnId="{F9640FF6-7536-4854-B371-435155AA545E}">
      <dgm:prSet/>
      <dgm:spPr/>
      <dgm:t>
        <a:bodyPr/>
        <a:lstStyle/>
        <a:p>
          <a:endParaRPr lang="en-US"/>
        </a:p>
      </dgm:t>
    </dgm:pt>
    <dgm:pt modelId="{A652CE44-700F-4060-A7BA-3F478320A58D}" type="sibTrans" cxnId="{F9640FF6-7536-4854-B371-435155AA545E}">
      <dgm:prSet/>
      <dgm:spPr/>
      <dgm:t>
        <a:bodyPr/>
        <a:lstStyle/>
        <a:p>
          <a:endParaRPr lang="en-US"/>
        </a:p>
      </dgm:t>
    </dgm:pt>
    <dgm:pt modelId="{BD8557B1-64ED-4440-9B42-1173FC22BF73}">
      <dgm:prSet/>
      <dgm:spPr/>
      <dgm:t>
        <a:bodyPr/>
        <a:lstStyle/>
        <a:p>
          <a:pPr rtl="0"/>
          <a:r>
            <a:rPr lang="en-US" baseline="0" dirty="0" err="1" smtClean="0"/>
            <a:t>प्रादेशिक</a:t>
          </a:r>
          <a:r>
            <a:rPr lang="en-US" baseline="0" dirty="0" smtClean="0"/>
            <a:t> </a:t>
          </a:r>
          <a:endParaRPr lang="en-US" dirty="0"/>
        </a:p>
      </dgm:t>
    </dgm:pt>
    <dgm:pt modelId="{4A77B7FE-D29C-439C-9F6C-442A35871ECF}" type="parTrans" cxnId="{1B08C7DF-88D3-4542-912D-7E65174D6904}">
      <dgm:prSet/>
      <dgm:spPr/>
      <dgm:t>
        <a:bodyPr/>
        <a:lstStyle/>
        <a:p>
          <a:endParaRPr lang="en-US"/>
        </a:p>
      </dgm:t>
    </dgm:pt>
    <dgm:pt modelId="{28FAEFC3-C89C-4791-9A4A-9AFBEB98294E}" type="sibTrans" cxnId="{1B08C7DF-88D3-4542-912D-7E65174D6904}">
      <dgm:prSet/>
      <dgm:spPr/>
      <dgm:t>
        <a:bodyPr/>
        <a:lstStyle/>
        <a:p>
          <a:endParaRPr lang="en-US"/>
        </a:p>
      </dgm:t>
    </dgm:pt>
    <dgm:pt modelId="{79B9E33C-AF49-42F3-8399-C092D41BCD29}">
      <dgm:prSet/>
      <dgm:spPr/>
      <dgm:t>
        <a:bodyPr/>
        <a:lstStyle/>
        <a:p>
          <a:pPr rtl="0"/>
          <a:r>
            <a:rPr lang="en-US" baseline="0" dirty="0" err="1" smtClean="0"/>
            <a:t>स्थानिक</a:t>
          </a:r>
          <a:r>
            <a:rPr lang="en-US" baseline="0" dirty="0" smtClean="0"/>
            <a:t> </a:t>
          </a:r>
          <a:endParaRPr lang="en-US" baseline="0" dirty="0"/>
        </a:p>
      </dgm:t>
    </dgm:pt>
    <dgm:pt modelId="{6D56821E-FFEE-44D8-8564-6037FCFFA9AD}" type="parTrans" cxnId="{E3F13FB2-F137-42B2-86C2-E7931495C648}">
      <dgm:prSet/>
      <dgm:spPr/>
      <dgm:t>
        <a:bodyPr/>
        <a:lstStyle/>
        <a:p>
          <a:endParaRPr lang="en-US"/>
        </a:p>
      </dgm:t>
    </dgm:pt>
    <dgm:pt modelId="{12414611-780D-418F-A101-E9BF5F74AE13}" type="sibTrans" cxnId="{E3F13FB2-F137-42B2-86C2-E7931495C648}">
      <dgm:prSet/>
      <dgm:spPr/>
      <dgm:t>
        <a:bodyPr/>
        <a:lstStyle/>
        <a:p>
          <a:endParaRPr lang="en-US"/>
        </a:p>
      </dgm:t>
    </dgm:pt>
    <dgm:pt modelId="{DEA87817-19E4-4929-A8E3-721A35DC4F56}" type="pres">
      <dgm:prSet presAssocID="{AFB2FF49-141B-4435-BF84-81497BB74CD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B7A531C8-B2D0-4F5D-A80C-3105FAEF92FE}" type="pres">
      <dgm:prSet presAssocID="{E87322BE-5DBC-4FAE-83CC-B3519E3AF910}" presName="linNode" presStyleCnt="0"/>
      <dgm:spPr/>
    </dgm:pt>
    <dgm:pt modelId="{629C0FAC-ACE6-4F78-945F-17C8406B9DFB}" type="pres">
      <dgm:prSet presAssocID="{E87322BE-5DBC-4FAE-83CC-B3519E3AF910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C2F2562-4DDA-40C3-9F9C-5832D9A96E17}" type="pres">
      <dgm:prSet presAssocID="{A652CE44-700F-4060-A7BA-3F478320A58D}" presName="sp" presStyleCnt="0"/>
      <dgm:spPr/>
    </dgm:pt>
    <dgm:pt modelId="{B6A97973-D445-4B11-8ABB-D921B4F6AF36}" type="pres">
      <dgm:prSet presAssocID="{BD8557B1-64ED-4440-9B42-1173FC22BF73}" presName="linNode" presStyleCnt="0"/>
      <dgm:spPr/>
    </dgm:pt>
    <dgm:pt modelId="{D34DE727-3964-4EA9-A1EA-22BF6549DE21}" type="pres">
      <dgm:prSet presAssocID="{BD8557B1-64ED-4440-9B42-1173FC22BF7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E3733F5-D14A-4E07-90CD-2FFB28F75537}" type="pres">
      <dgm:prSet presAssocID="{28FAEFC3-C89C-4791-9A4A-9AFBEB98294E}" presName="sp" presStyleCnt="0"/>
      <dgm:spPr/>
    </dgm:pt>
    <dgm:pt modelId="{6B41852C-D625-4FAA-A6A9-4919412BB12F}" type="pres">
      <dgm:prSet presAssocID="{79B9E33C-AF49-42F3-8399-C092D41BCD29}" presName="linNode" presStyleCnt="0"/>
      <dgm:spPr/>
    </dgm:pt>
    <dgm:pt modelId="{386D5B98-A212-46E5-BF43-895A806BF0BB}" type="pres">
      <dgm:prSet presAssocID="{79B9E33C-AF49-42F3-8399-C092D41BCD2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F9640FF6-7536-4854-B371-435155AA545E}" srcId="{AFB2FF49-141B-4435-BF84-81497BB74CD0}" destId="{E87322BE-5DBC-4FAE-83CC-B3519E3AF910}" srcOrd="0" destOrd="0" parTransId="{0577EDE4-B88D-4F80-892E-84BF0E3D6D95}" sibTransId="{A652CE44-700F-4060-A7BA-3F478320A58D}"/>
    <dgm:cxn modelId="{52B72FF1-A80B-43F8-A1F5-9E19189B312B}" type="presOf" srcId="{79B9E33C-AF49-42F3-8399-C092D41BCD29}" destId="{386D5B98-A212-46E5-BF43-895A806BF0BB}" srcOrd="0" destOrd="0" presId="urn:microsoft.com/office/officeart/2005/8/layout/vList5"/>
    <dgm:cxn modelId="{E4E86A03-EA40-4F14-92D6-4E174E8AF9DC}" type="presOf" srcId="{E87322BE-5DBC-4FAE-83CC-B3519E3AF910}" destId="{629C0FAC-ACE6-4F78-945F-17C8406B9DFB}" srcOrd="0" destOrd="0" presId="urn:microsoft.com/office/officeart/2005/8/layout/vList5"/>
    <dgm:cxn modelId="{A9045E77-4110-4061-B23F-39676222D0C9}" type="presOf" srcId="{AFB2FF49-141B-4435-BF84-81497BB74CD0}" destId="{DEA87817-19E4-4929-A8E3-721A35DC4F56}" srcOrd="0" destOrd="0" presId="urn:microsoft.com/office/officeart/2005/8/layout/vList5"/>
    <dgm:cxn modelId="{E3F13FB2-F137-42B2-86C2-E7931495C648}" srcId="{AFB2FF49-141B-4435-BF84-81497BB74CD0}" destId="{79B9E33C-AF49-42F3-8399-C092D41BCD29}" srcOrd="2" destOrd="0" parTransId="{6D56821E-FFEE-44D8-8564-6037FCFFA9AD}" sibTransId="{12414611-780D-418F-A101-E9BF5F74AE13}"/>
    <dgm:cxn modelId="{1B08C7DF-88D3-4542-912D-7E65174D6904}" srcId="{AFB2FF49-141B-4435-BF84-81497BB74CD0}" destId="{BD8557B1-64ED-4440-9B42-1173FC22BF73}" srcOrd="1" destOrd="0" parTransId="{4A77B7FE-D29C-439C-9F6C-442A35871ECF}" sibTransId="{28FAEFC3-C89C-4791-9A4A-9AFBEB98294E}"/>
    <dgm:cxn modelId="{C6EC21E7-4400-44F3-A538-E9C0877A92C0}" type="presOf" srcId="{BD8557B1-64ED-4440-9B42-1173FC22BF73}" destId="{D34DE727-3964-4EA9-A1EA-22BF6549DE21}" srcOrd="0" destOrd="0" presId="urn:microsoft.com/office/officeart/2005/8/layout/vList5"/>
    <dgm:cxn modelId="{DF103B0C-B2F7-4975-8C3C-C464367395F2}" type="presParOf" srcId="{DEA87817-19E4-4929-A8E3-721A35DC4F56}" destId="{B7A531C8-B2D0-4F5D-A80C-3105FAEF92FE}" srcOrd="0" destOrd="0" presId="urn:microsoft.com/office/officeart/2005/8/layout/vList5"/>
    <dgm:cxn modelId="{A97E5995-E627-4881-AFE2-0FBED316A032}" type="presParOf" srcId="{B7A531C8-B2D0-4F5D-A80C-3105FAEF92FE}" destId="{629C0FAC-ACE6-4F78-945F-17C8406B9DFB}" srcOrd="0" destOrd="0" presId="urn:microsoft.com/office/officeart/2005/8/layout/vList5"/>
    <dgm:cxn modelId="{ADD03E2F-38E4-48CE-ABDD-820E66EACD82}" type="presParOf" srcId="{DEA87817-19E4-4929-A8E3-721A35DC4F56}" destId="{4C2F2562-4DDA-40C3-9F9C-5832D9A96E17}" srcOrd="1" destOrd="0" presId="urn:microsoft.com/office/officeart/2005/8/layout/vList5"/>
    <dgm:cxn modelId="{35416FD2-BB39-4988-B455-52FD471D6464}" type="presParOf" srcId="{DEA87817-19E4-4929-A8E3-721A35DC4F56}" destId="{B6A97973-D445-4B11-8ABB-D921B4F6AF36}" srcOrd="2" destOrd="0" presId="urn:microsoft.com/office/officeart/2005/8/layout/vList5"/>
    <dgm:cxn modelId="{BCB1272E-E5C0-486E-81E6-D9E2EF8ABB83}" type="presParOf" srcId="{B6A97973-D445-4B11-8ABB-D921B4F6AF36}" destId="{D34DE727-3964-4EA9-A1EA-22BF6549DE21}" srcOrd="0" destOrd="0" presId="urn:microsoft.com/office/officeart/2005/8/layout/vList5"/>
    <dgm:cxn modelId="{E8B1A3C1-D8C8-4E77-87C4-FE9F7EE68DC8}" type="presParOf" srcId="{DEA87817-19E4-4929-A8E3-721A35DC4F56}" destId="{FE3733F5-D14A-4E07-90CD-2FFB28F75537}" srcOrd="3" destOrd="0" presId="urn:microsoft.com/office/officeart/2005/8/layout/vList5"/>
    <dgm:cxn modelId="{50195F55-FA8D-4A2A-9AED-B15CEBBE7E35}" type="presParOf" srcId="{DEA87817-19E4-4929-A8E3-721A35DC4F56}" destId="{6B41852C-D625-4FAA-A6A9-4919412BB12F}" srcOrd="4" destOrd="0" presId="urn:microsoft.com/office/officeart/2005/8/layout/vList5"/>
    <dgm:cxn modelId="{D817FE2E-F10D-4FCE-80C3-78AEC6D497FC}" type="presParOf" srcId="{6B41852C-D625-4FAA-A6A9-4919412BB12F}" destId="{386D5B98-A212-46E5-BF43-895A806BF0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C0FAC-ACE6-4F78-945F-17C8406B9DFB}">
      <dsp:nvSpPr>
        <dsp:cNvPr id="0" name=""/>
        <dsp:cNvSpPr/>
      </dsp:nvSpPr>
      <dsp:spPr>
        <a:xfrm>
          <a:off x="2316480" y="2366"/>
          <a:ext cx="2606040" cy="15618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baseline="0" dirty="0" err="1" smtClean="0"/>
            <a:t>राष्ट्रीय</a:t>
          </a:r>
          <a:r>
            <a:rPr lang="en-US" sz="4700" kern="1200" baseline="0" dirty="0" smtClean="0"/>
            <a:t> </a:t>
          </a:r>
          <a:endParaRPr lang="en-US" sz="4700" kern="1200" dirty="0"/>
        </a:p>
      </dsp:txBody>
      <dsp:txXfrm>
        <a:off x="2392721" y="78607"/>
        <a:ext cx="2453558" cy="1409320"/>
      </dsp:txXfrm>
    </dsp:sp>
    <dsp:sp modelId="{D34DE727-3964-4EA9-A1EA-22BF6549DE21}">
      <dsp:nvSpPr>
        <dsp:cNvPr id="0" name=""/>
        <dsp:cNvSpPr/>
      </dsp:nvSpPr>
      <dsp:spPr>
        <a:xfrm>
          <a:off x="2316480" y="1642258"/>
          <a:ext cx="2606040" cy="15618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baseline="0" dirty="0" err="1" smtClean="0"/>
            <a:t>प्रादेशिक</a:t>
          </a:r>
          <a:r>
            <a:rPr lang="en-US" sz="4700" kern="1200" baseline="0" dirty="0" smtClean="0"/>
            <a:t> </a:t>
          </a:r>
          <a:endParaRPr lang="en-US" sz="4700" kern="1200" dirty="0"/>
        </a:p>
      </dsp:txBody>
      <dsp:txXfrm>
        <a:off x="2392721" y="1718499"/>
        <a:ext cx="2453558" cy="1409320"/>
      </dsp:txXfrm>
    </dsp:sp>
    <dsp:sp modelId="{386D5B98-A212-46E5-BF43-895A806BF0BB}">
      <dsp:nvSpPr>
        <dsp:cNvPr id="0" name=""/>
        <dsp:cNvSpPr/>
      </dsp:nvSpPr>
      <dsp:spPr>
        <a:xfrm>
          <a:off x="2316480" y="3282151"/>
          <a:ext cx="2606040" cy="15618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baseline="0" dirty="0" err="1" smtClean="0"/>
            <a:t>स्थानिक</a:t>
          </a:r>
          <a:r>
            <a:rPr lang="en-US" sz="4700" kern="1200" baseline="0" dirty="0" smtClean="0"/>
            <a:t> </a:t>
          </a:r>
          <a:endParaRPr lang="en-US" sz="4700" kern="1200" baseline="0" dirty="0"/>
        </a:p>
      </dsp:txBody>
      <dsp:txXfrm>
        <a:off x="2392721" y="3358392"/>
        <a:ext cx="2453558" cy="1409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3888A-E7D6-4C91-9047-513079809870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FACEA-98B1-40B0-A75C-A506B597D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FACEA-98B1-40B0-A75C-A506B597D91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r-IN" dirty="0" smtClean="0"/>
              <a:t>आवाजाचे जग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Radio Anchoring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32613" y="5029200"/>
            <a:ext cx="2728632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mr-IN" sz="2400" b="1" dirty="0" smtClean="0"/>
              <a:t>तेजस्विनी कांबळे </a:t>
            </a:r>
          </a:p>
          <a:p>
            <a:pPr algn="ctr"/>
            <a:r>
              <a:rPr lang="mr-IN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सहायक प्राध्यापक </a:t>
            </a:r>
          </a:p>
          <a:p>
            <a:pPr algn="ctr"/>
            <a:r>
              <a:rPr lang="mr-IN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जनसंज्ञापन विभाग </a:t>
            </a:r>
          </a:p>
          <a:p>
            <a:pPr algn="ctr"/>
            <a:r>
              <a:rPr lang="mr-IN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पु.अ.हो.सोलापूर विद्यापीठ 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67395"/>
            <a:ext cx="4006215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r-IN" dirty="0" smtClean="0"/>
              <a:t>कार्यक्रम </a:t>
            </a:r>
            <a:br>
              <a:rPr lang="mr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418" y="1219200"/>
            <a:ext cx="7239000" cy="484632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mr-IN" b="1" dirty="0" smtClean="0"/>
              <a:t>अभिवाचन 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mr-IN" b="1" dirty="0" smtClean="0"/>
              <a:t>बातम्या </a:t>
            </a:r>
          </a:p>
          <a:p>
            <a:pPr>
              <a:lnSpc>
                <a:spcPct val="150000"/>
              </a:lnSpc>
            </a:pPr>
            <a:r>
              <a:rPr lang="mr-IN" b="1" dirty="0" smtClean="0"/>
              <a:t>संगीत आणि गाणे </a:t>
            </a:r>
          </a:p>
          <a:p>
            <a:pPr>
              <a:lnSpc>
                <a:spcPct val="150000"/>
              </a:lnSpc>
            </a:pPr>
            <a:r>
              <a:rPr lang="mr-IN" b="1" dirty="0" smtClean="0"/>
              <a:t>श्रोत्यांचा सहभाग असलेले कार्यक्रम </a:t>
            </a:r>
          </a:p>
          <a:p>
            <a:pPr>
              <a:lnSpc>
                <a:spcPct val="150000"/>
              </a:lnSpc>
            </a:pPr>
            <a:r>
              <a:rPr lang="mr-IN" b="1" dirty="0" smtClean="0"/>
              <a:t>भाषण </a:t>
            </a:r>
          </a:p>
          <a:p>
            <a:pPr>
              <a:lnSpc>
                <a:spcPct val="150000"/>
              </a:lnSpc>
            </a:pPr>
            <a:r>
              <a:rPr lang="mr-IN" b="1" dirty="0" smtClean="0"/>
              <a:t>विशेष कार्यक्रम </a:t>
            </a:r>
          </a:p>
          <a:p>
            <a:pPr>
              <a:lnSpc>
                <a:spcPct val="150000"/>
              </a:lnSpc>
            </a:pPr>
            <a:r>
              <a:rPr lang="mr-IN" b="1" dirty="0" smtClean="0"/>
              <a:t>वृतांत  </a:t>
            </a:r>
            <a:endParaRPr lang="en-IN" b="1" dirty="0" smtClean="0"/>
          </a:p>
          <a:p>
            <a:pPr>
              <a:lnSpc>
                <a:spcPct val="150000"/>
              </a:lnSpc>
            </a:pPr>
            <a:r>
              <a:rPr lang="mr-IN" b="1" dirty="0" smtClean="0"/>
              <a:t>लाईव्ह कार्यक्रम 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mr-IN" b="1" dirty="0"/>
              <a:t>जाहिरात </a:t>
            </a:r>
            <a:endParaRPr lang="mr-IN" b="1" dirty="0" smtClean="0"/>
          </a:p>
          <a:p>
            <a:pPr>
              <a:lnSpc>
                <a:spcPct val="150000"/>
              </a:lnSpc>
            </a:pP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कार्यक्रम निर्मितीची प्रक्रिया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i-IN" b="1" dirty="0" smtClean="0"/>
              <a:t>घटक :</a:t>
            </a:r>
          </a:p>
          <a:p>
            <a:r>
              <a:rPr lang="hi-IN" dirty="0" smtClean="0"/>
              <a:t>मानवी आवाज व शब्द </a:t>
            </a:r>
          </a:p>
          <a:p>
            <a:r>
              <a:rPr lang="hi-IN" dirty="0" smtClean="0"/>
              <a:t>संगीत </a:t>
            </a:r>
          </a:p>
          <a:p>
            <a:r>
              <a:rPr lang="hi-IN" dirty="0" smtClean="0"/>
              <a:t>ध्वनी परिणाम </a:t>
            </a:r>
            <a:endParaRPr lang="en-IN" dirty="0" smtClean="0"/>
          </a:p>
          <a:p>
            <a:pPr>
              <a:buNone/>
            </a:pPr>
            <a:endParaRPr lang="hi-IN" dirty="0" smtClean="0"/>
          </a:p>
          <a:p>
            <a:pPr>
              <a:buNone/>
            </a:pPr>
            <a:r>
              <a:rPr lang="hi-IN" b="1" dirty="0" smtClean="0"/>
              <a:t>साधने:</a:t>
            </a:r>
          </a:p>
          <a:p>
            <a:r>
              <a:rPr lang="hi-IN" dirty="0" smtClean="0"/>
              <a:t>स्टुडिओ </a:t>
            </a:r>
          </a:p>
          <a:p>
            <a:r>
              <a:rPr lang="hi-IN" dirty="0" smtClean="0"/>
              <a:t>मायक्रोफोन </a:t>
            </a:r>
          </a:p>
          <a:p>
            <a:r>
              <a:rPr lang="hi-IN" dirty="0" smtClean="0"/>
              <a:t>फिल्टर </a:t>
            </a:r>
          </a:p>
          <a:p>
            <a:r>
              <a:rPr lang="hi-IN" dirty="0" smtClean="0"/>
              <a:t>संगणक </a:t>
            </a:r>
          </a:p>
          <a:p>
            <a:r>
              <a:rPr lang="hi-IN" dirty="0" smtClean="0"/>
              <a:t>सॉफ्टवेअर </a:t>
            </a:r>
          </a:p>
          <a:p>
            <a:r>
              <a:rPr lang="hi-IN" dirty="0" smtClean="0"/>
              <a:t>वाद्य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कार्यक्रम निर्मितीची प्रक्रिया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mr-IN" b="1" dirty="0" smtClean="0"/>
              <a:t>सहकारी</a:t>
            </a:r>
            <a:r>
              <a:rPr lang="mr-IN" dirty="0" smtClean="0"/>
              <a:t>: अधिकारी,निवेदक,इतर कर्मचारी आणि कलाकार </a:t>
            </a:r>
          </a:p>
          <a:p>
            <a:pPr>
              <a:buNone/>
            </a:pPr>
            <a:endParaRPr lang="mr-IN" dirty="0" smtClean="0"/>
          </a:p>
          <a:p>
            <a:pPr>
              <a:buNone/>
            </a:pPr>
            <a:r>
              <a:rPr lang="hi-IN" b="1" dirty="0" smtClean="0"/>
              <a:t>प्रक्रिया:</a:t>
            </a:r>
          </a:p>
          <a:p>
            <a:r>
              <a:rPr lang="hi-IN" dirty="0" smtClean="0"/>
              <a:t>पूर्व तयारी</a:t>
            </a:r>
            <a:r>
              <a:rPr lang="en-IN" dirty="0" smtClean="0"/>
              <a:t>-</a:t>
            </a:r>
            <a:r>
              <a:rPr lang="hi-IN" dirty="0" smtClean="0"/>
              <a:t>संशोधन</a:t>
            </a:r>
            <a:r>
              <a:rPr lang="en-IN" dirty="0" smtClean="0"/>
              <a:t>, </a:t>
            </a:r>
            <a:r>
              <a:rPr lang="hi-IN" dirty="0" smtClean="0"/>
              <a:t>कल्पना, योजना, नियोजन,संहिता, कागदपत्रे </a:t>
            </a:r>
          </a:p>
          <a:p>
            <a:r>
              <a:rPr lang="hi-IN" dirty="0" smtClean="0"/>
              <a:t>प्रत्यक्ष निर्मिती</a:t>
            </a:r>
            <a:r>
              <a:rPr lang="en-IN" dirty="0" smtClean="0"/>
              <a:t>- </a:t>
            </a:r>
            <a:r>
              <a:rPr lang="mr-IN" dirty="0" smtClean="0"/>
              <a:t>सादरीकरण, </a:t>
            </a:r>
            <a:r>
              <a:rPr lang="hi-IN" dirty="0" smtClean="0"/>
              <a:t>रेकॉर्डिंग, एडिटिंग </a:t>
            </a:r>
          </a:p>
          <a:p>
            <a:r>
              <a:rPr lang="hi-IN" dirty="0" smtClean="0"/>
              <a:t>निर्मिती पश्चात</a:t>
            </a:r>
            <a:r>
              <a:rPr lang="en-IN" dirty="0" smtClean="0"/>
              <a:t>- </a:t>
            </a:r>
            <a:r>
              <a:rPr lang="hi-IN" dirty="0" smtClean="0"/>
              <a:t>प्रसिद्धी,  मूल्यमापन, अहवाल, संशोधन </a:t>
            </a:r>
            <a:endParaRPr lang="en-IN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नभोवाणीची भाषा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i-IN" dirty="0" smtClean="0"/>
              <a:t>बोलीभाषेचा वापर </a:t>
            </a:r>
          </a:p>
          <a:p>
            <a:pPr>
              <a:lnSpc>
                <a:spcPct val="150000"/>
              </a:lnSpc>
            </a:pPr>
            <a:r>
              <a:rPr lang="hi-IN" dirty="0" smtClean="0"/>
              <a:t>भाषा ही बघण्यासाठी </a:t>
            </a:r>
            <a:r>
              <a:rPr lang="mr-IN" dirty="0" smtClean="0"/>
              <a:t>नाही</a:t>
            </a:r>
            <a:r>
              <a:rPr lang="hi-IN" dirty="0" smtClean="0"/>
              <a:t> तर ऐकण्यासाठी हवी </a:t>
            </a:r>
          </a:p>
          <a:p>
            <a:pPr>
              <a:lnSpc>
                <a:spcPct val="150000"/>
              </a:lnSpc>
            </a:pPr>
            <a:r>
              <a:rPr lang="hi-IN" dirty="0" smtClean="0"/>
              <a:t>भाषा एकदा ऐकल्यास लक्ष्यात राहिली पाहिजे </a:t>
            </a:r>
          </a:p>
          <a:p>
            <a:pPr>
              <a:lnSpc>
                <a:spcPct val="150000"/>
              </a:lnSpc>
            </a:pPr>
            <a:r>
              <a:rPr lang="hi-IN" dirty="0" smtClean="0"/>
              <a:t>भाषा चर्चे संदर्भात असावी व संभाषण घडले पाहिजे </a:t>
            </a:r>
          </a:p>
          <a:p>
            <a:pPr>
              <a:lnSpc>
                <a:spcPct val="150000"/>
              </a:lnSpc>
            </a:pPr>
            <a:r>
              <a:rPr lang="hi-IN" dirty="0" smtClean="0"/>
              <a:t>गुंतागुंतीचे कठीण, अपरिचित शब्द वापरू नयेत </a:t>
            </a:r>
          </a:p>
          <a:p>
            <a:pPr>
              <a:lnSpc>
                <a:spcPct val="150000"/>
              </a:lnSpc>
            </a:pPr>
            <a:r>
              <a:rPr lang="hi-IN" dirty="0" smtClean="0"/>
              <a:t>वाक्ये साधी</a:t>
            </a:r>
            <a:r>
              <a:rPr lang="mr-IN" dirty="0" smtClean="0"/>
              <a:t>,</a:t>
            </a:r>
            <a:r>
              <a:rPr lang="hi-IN" dirty="0" smtClean="0"/>
              <a:t> सरळ </a:t>
            </a:r>
            <a:r>
              <a:rPr lang="mr-IN" dirty="0" smtClean="0"/>
              <a:t>आणि </a:t>
            </a:r>
            <a:r>
              <a:rPr lang="hi-IN" dirty="0" smtClean="0"/>
              <a:t>सोपी असावी </a:t>
            </a:r>
          </a:p>
          <a:p>
            <a:pPr>
              <a:lnSpc>
                <a:spcPct val="150000"/>
              </a:lnSpc>
            </a:pPr>
            <a:r>
              <a:rPr lang="hi-IN" dirty="0" smtClean="0"/>
              <a:t>एका वाक्यातून एकाच कल्पना तयार झाली पाहिजे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नभोवाणीची भाषा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7543800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hi-IN" dirty="0" smtClean="0"/>
          </a:p>
          <a:p>
            <a:pPr>
              <a:lnSpc>
                <a:spcPct val="150000"/>
              </a:lnSpc>
            </a:pPr>
            <a:r>
              <a:rPr lang="hi-IN" dirty="0" smtClean="0"/>
              <a:t>हजारो लोक ऐकत असले तरी एकाच व्यक्तीशी संवाद </a:t>
            </a:r>
          </a:p>
          <a:p>
            <a:pPr>
              <a:lnSpc>
                <a:spcPct val="150000"/>
              </a:lnSpc>
            </a:pPr>
            <a:r>
              <a:rPr lang="hi-IN" dirty="0" smtClean="0"/>
              <a:t>विषयाशी संबंधित </a:t>
            </a:r>
          </a:p>
          <a:p>
            <a:pPr>
              <a:lnSpc>
                <a:spcPct val="150000"/>
              </a:lnSpc>
            </a:pPr>
            <a:r>
              <a:rPr lang="hi-IN" dirty="0" smtClean="0"/>
              <a:t>पुस्तकी शब्द वापरू नयेत </a:t>
            </a:r>
          </a:p>
          <a:p>
            <a:pPr>
              <a:lnSpc>
                <a:spcPct val="150000"/>
              </a:lnSpc>
            </a:pPr>
            <a:r>
              <a:rPr lang="hi-IN" dirty="0" smtClean="0"/>
              <a:t>मुद्देसूद मांडणी </a:t>
            </a:r>
          </a:p>
          <a:p>
            <a:pPr>
              <a:lnSpc>
                <a:spcPct val="150000"/>
              </a:lnSpc>
            </a:pPr>
            <a:r>
              <a:rPr lang="hi-IN" dirty="0" smtClean="0"/>
              <a:t>पूर्व ज्ञान व पूर्व अनुभवाचा वापर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26911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नभोवाणी निवेदकाची वैशिष्ट्ये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mr-IN" dirty="0" smtClean="0"/>
              <a:t>आवाज काढतांना शरीर, घसा आणि जबडा यांच्या हालचालीत सहजता असावी.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श्वासावर योग्य नियंत्रण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स्वराची शुद्धता आणि योग्य प्रमाणात प्रतिध्वनीत होण्याची गुणवत्ता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गरजेनुसार लहान मोठा होणारा आवाज </a:t>
            </a:r>
            <a:endParaRPr lang="en-IN" dirty="0" smtClean="0"/>
          </a:p>
          <a:p>
            <a:pPr>
              <a:lnSpc>
                <a:spcPct val="150000"/>
              </a:lnSpc>
            </a:pPr>
            <a:r>
              <a:rPr lang="mr-IN" dirty="0" smtClean="0"/>
              <a:t>आवाजात असलेली विविधता </a:t>
            </a:r>
          </a:p>
          <a:p>
            <a:endParaRPr lang="mr-I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नभोवाणी निवेदकाची वैशिष्ट्ये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mr-IN" dirty="0" smtClean="0"/>
              <a:t>आवाजाचा पुरेसा मोठा पल्ला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निर्दोष आवाज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सुस्पष्ट वाणी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योग्य उच्चार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सर्व विषयाचे योग्य ज्ञान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समय सूचकता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तांत्रिक ज्ञान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अभ्यासू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रेडिओ तंत्राचा शोध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mr-IN" sz="2800" dirty="0" smtClean="0"/>
              <a:t>जेम्स क्लार्क- १८६४, इलेक्ट्रोमॅग्नेटिक</a:t>
            </a:r>
            <a:r>
              <a:rPr lang="en-IN" sz="2800" dirty="0" smtClean="0"/>
              <a:t> </a:t>
            </a:r>
            <a:r>
              <a:rPr lang="mr-IN" sz="2800" dirty="0" smtClean="0"/>
              <a:t>लहरी </a:t>
            </a:r>
          </a:p>
          <a:p>
            <a:r>
              <a:rPr lang="mr-IN" sz="2800" dirty="0" smtClean="0"/>
              <a:t>हर्ट्झ- या लहरी प्रकाश्याच्या वेगाने वातावरणात प्रवास करू शकतात. या लहरींचे परावर्तन, वक्रीभवन, पृथक्करण आणि ध्रुवीकरण होऊ शकते हे सिद्ध केले.</a:t>
            </a:r>
          </a:p>
          <a:p>
            <a:r>
              <a:rPr lang="mr-IN" sz="2800" dirty="0" smtClean="0"/>
              <a:t>गुगलिलमो मार्कोनी- या लहरी प्रसारित व ग्रहण करणारी यंत्रणा बनवली. १८९८ मध्ये पहिली व्यावसायिक सेवा सुरु केली. </a:t>
            </a:r>
          </a:p>
          <a:p>
            <a:r>
              <a:rPr lang="mr-IN" sz="2800" dirty="0" smtClean="0"/>
              <a:t>फेसेनडेन-मानवी आवाजाचे रेडिओद्वारे पहिले प्रसारण केले. </a:t>
            </a:r>
          </a:p>
          <a:p>
            <a:r>
              <a:rPr lang="mr-IN" sz="2800" dirty="0" smtClean="0"/>
              <a:t>ली. डी. फोरेस्ट- शिक्षण आणि मनोरंजन करण्याची पहिली योजना </a:t>
            </a:r>
          </a:p>
          <a:p>
            <a:r>
              <a:rPr lang="mr-IN" sz="2800" dirty="0" smtClean="0"/>
              <a:t>ए.एम</a:t>
            </a:r>
          </a:p>
          <a:p>
            <a:r>
              <a:rPr lang="mr-IN" sz="2800" dirty="0" smtClean="0"/>
              <a:t>एफ.एम</a:t>
            </a:r>
            <a:endParaRPr lang="en-IN" sz="2800" dirty="0" smtClean="0"/>
          </a:p>
          <a:p>
            <a:r>
              <a:rPr lang="mr-IN" sz="2800" dirty="0" smtClean="0"/>
              <a:t>नवतंत्रज्ञान 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रेडिओ एक प्रभावी जनमाध्यम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mr-IN" dirty="0" smtClean="0"/>
              <a:t>सर्वदूर पोहोच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असंख्य व्यक्तींपर्यंत पोहोच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वक्त्याच्या अनुपस्थितिती त्याचा आवाज श्रोत्या पर्यंत पोहोचतो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गतिशील प्रसारण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शिक्षणाची मर्यादा नाही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इतर कामे करताना ऐकता येते </a:t>
            </a:r>
          </a:p>
          <a:p>
            <a:pPr>
              <a:lnSpc>
                <a:spcPct val="150000"/>
              </a:lnSpc>
            </a:pPr>
            <a:endParaRPr lang="mr-IN" sz="2400" dirty="0" smtClean="0"/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रेडिओ एक प्रभावी जनमाध्यम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mr-IN" dirty="0" smtClean="0"/>
              <a:t>अशिक्षित जनतेला माहितीचा उत्तम स्त्रोत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जलद माध्यम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साधे माध्यम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खर्चिक नाही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कुठेही वापर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विषयाची मर्यादा नाही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भारतातील रेडिओचे प्रसारण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r-IN" dirty="0" smtClean="0"/>
              <a:t>इ.स. १९२७ साली खाजगी </a:t>
            </a:r>
            <a:r>
              <a:rPr lang="hi-IN" dirty="0" smtClean="0"/>
              <a:t>ट्रान्समीटर्स</a:t>
            </a:r>
            <a:r>
              <a:rPr lang="mr-IN" dirty="0" smtClean="0"/>
              <a:t>च्या माध्यमातून रेडिओचे मुंबई व कलकत्ता येथे पहिले प्रसारण झाले. </a:t>
            </a:r>
          </a:p>
          <a:p>
            <a:endParaRPr lang="mr-IN" dirty="0" smtClean="0"/>
          </a:p>
          <a:p>
            <a:r>
              <a:rPr lang="mr-IN" dirty="0" smtClean="0"/>
              <a:t>१ जानेवारी १९३६ या दिवशी दिल्ली रेडिओ स्टेशनचे उद्घाटन झाले. याचे नंतर </a:t>
            </a:r>
            <a:r>
              <a:rPr lang="en-US" dirty="0" smtClean="0"/>
              <a:t>Indian Broadcasting Company</a:t>
            </a:r>
            <a:r>
              <a:rPr lang="mr-IN" dirty="0" smtClean="0"/>
              <a:t> नाव बदलून </a:t>
            </a:r>
            <a:r>
              <a:rPr lang="en-US" dirty="0" smtClean="0"/>
              <a:t>AIR </a:t>
            </a:r>
            <a:r>
              <a:rPr lang="mr-IN" dirty="0" smtClean="0"/>
              <a:t>केले. </a:t>
            </a:r>
          </a:p>
          <a:p>
            <a:endParaRPr lang="mr-IN" dirty="0" smtClean="0"/>
          </a:p>
          <a:p>
            <a:r>
              <a:rPr lang="mr-IN" dirty="0" smtClean="0"/>
              <a:t>१९५७ हे नाव बदलून आकाशवाणी करण्यात आले. </a:t>
            </a:r>
          </a:p>
          <a:p>
            <a:pPr>
              <a:buNone/>
            </a:pPr>
            <a:endParaRPr lang="mr-IN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mr-IN" dirty="0" smtClean="0"/>
              <a:t>प्रकार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mr-IN" dirty="0" smtClean="0"/>
              <a:t>सरकारी </a:t>
            </a:r>
          </a:p>
          <a:p>
            <a:pPr>
              <a:lnSpc>
                <a:spcPct val="200000"/>
              </a:lnSpc>
            </a:pPr>
            <a:r>
              <a:rPr lang="mr-IN" dirty="0" smtClean="0"/>
              <a:t>खाजगी </a:t>
            </a:r>
          </a:p>
          <a:p>
            <a:pPr>
              <a:lnSpc>
                <a:spcPct val="200000"/>
              </a:lnSpc>
            </a:pPr>
            <a:r>
              <a:rPr lang="mr-IN" dirty="0" smtClean="0"/>
              <a:t>समुदाय 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169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mr-IN" dirty="0" smtClean="0"/>
              <a:t>आकाशवाणीची रचना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सेवा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mr-IN" dirty="0" smtClean="0"/>
              <a:t>वृत्तसेवा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सांस्कृतिक कार्यक्रम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ज्ञान प्रसारण कार्यक्रम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शैक्षणिक कार्यक्रम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विशेष श्रोत्यांकारता कार्यक्रम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विदेशात राहणाऱ्याकरिता कार्यक्रम </a:t>
            </a:r>
          </a:p>
          <a:p>
            <a:pPr>
              <a:lnSpc>
                <a:spcPct val="150000"/>
              </a:lnSpc>
            </a:pPr>
            <a:r>
              <a:rPr lang="mr-IN" dirty="0" smtClean="0"/>
              <a:t>श्रोता संशोधन विभाग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r-IN" dirty="0" smtClean="0"/>
              <a:t>कार्यक्रम </a:t>
            </a:r>
            <a:br>
              <a:rPr lang="mr-I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484632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mr-IN" b="1" dirty="0"/>
              <a:t>उद्घोषणा 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mr-IN" b="1" dirty="0" smtClean="0"/>
              <a:t>चर्चा </a:t>
            </a:r>
          </a:p>
          <a:p>
            <a:pPr>
              <a:lnSpc>
                <a:spcPct val="150000"/>
              </a:lnSpc>
            </a:pPr>
            <a:r>
              <a:rPr lang="mr-IN" b="1" dirty="0" smtClean="0"/>
              <a:t>मुलाखत </a:t>
            </a:r>
          </a:p>
          <a:p>
            <a:pPr>
              <a:lnSpc>
                <a:spcPct val="150000"/>
              </a:lnSpc>
            </a:pPr>
            <a:r>
              <a:rPr lang="mr-IN" b="1" dirty="0" smtClean="0"/>
              <a:t>गप्पांवर आधारित कार्यक्रम </a:t>
            </a:r>
            <a:endParaRPr lang="en-IN" b="1" dirty="0" smtClean="0"/>
          </a:p>
          <a:p>
            <a:pPr>
              <a:lnSpc>
                <a:spcPct val="150000"/>
              </a:lnSpc>
            </a:pPr>
            <a:r>
              <a:rPr lang="mr-IN" b="1" dirty="0" smtClean="0"/>
              <a:t>माहितीपट </a:t>
            </a:r>
          </a:p>
          <a:p>
            <a:pPr>
              <a:lnSpc>
                <a:spcPct val="150000"/>
              </a:lnSpc>
            </a:pPr>
            <a:r>
              <a:rPr lang="mr-IN" b="1" dirty="0" smtClean="0"/>
              <a:t>रूपक </a:t>
            </a:r>
          </a:p>
          <a:p>
            <a:pPr>
              <a:lnSpc>
                <a:spcPct val="150000"/>
              </a:lnSpc>
            </a:pPr>
            <a:r>
              <a:rPr lang="mr-IN" b="1" dirty="0" smtClean="0"/>
              <a:t>नाभोनाट्य</a:t>
            </a:r>
          </a:p>
          <a:p>
            <a:pPr>
              <a:lnSpc>
                <a:spcPct val="150000"/>
              </a:lnSpc>
            </a:pPr>
            <a:r>
              <a:rPr lang="mr-IN" b="1" dirty="0" smtClean="0"/>
              <a:t>कॉमेंट्री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mr-IN" b="1" dirty="0"/>
              <a:t>वाचन </a:t>
            </a:r>
          </a:p>
          <a:p>
            <a:pPr>
              <a:lnSpc>
                <a:spcPct val="150000"/>
              </a:lnSpc>
            </a:pPr>
            <a:endParaRPr lang="mr-I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308</TotalTime>
  <Words>427</Words>
  <Application>Microsoft Office PowerPoint</Application>
  <PresentationFormat>On-screen Show (4:3)</PresentationFormat>
  <Paragraphs>122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Mangal</vt:lpstr>
      <vt:lpstr>Trebuchet MS</vt:lpstr>
      <vt:lpstr>Wingdings</vt:lpstr>
      <vt:lpstr>Wingdings 2</vt:lpstr>
      <vt:lpstr>Opulent</vt:lpstr>
      <vt:lpstr>आवाजाचे जग  </vt:lpstr>
      <vt:lpstr>रेडिओ तंत्राचा शोध </vt:lpstr>
      <vt:lpstr>रेडिओ एक प्रभावी जनमाध्यम</vt:lpstr>
      <vt:lpstr>रेडिओ एक प्रभावी जनमाध्यम</vt:lpstr>
      <vt:lpstr>भारतातील रेडिओचे प्रसारण </vt:lpstr>
      <vt:lpstr>प्रकार </vt:lpstr>
      <vt:lpstr>आकाशवाणीची रचना </vt:lpstr>
      <vt:lpstr>सेवा  </vt:lpstr>
      <vt:lpstr>कार्यक्रम  </vt:lpstr>
      <vt:lpstr>कार्यक्रम  </vt:lpstr>
      <vt:lpstr>कार्यक्रम निर्मितीची प्रक्रिया </vt:lpstr>
      <vt:lpstr>कार्यक्रम निर्मितीची प्रक्रिया </vt:lpstr>
      <vt:lpstr>नभोवाणीची भाषा </vt:lpstr>
      <vt:lpstr>नभोवाणीची भाषा </vt:lpstr>
      <vt:lpstr>नभोवाणी निवेदकाची वैशिष्ट्ये </vt:lpstr>
      <vt:lpstr>नभोवाणी निवेदकाची वैशिष्ट्ये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आवाजाची दुनिया </dc:title>
  <dc:creator>A</dc:creator>
  <cp:lastModifiedBy>acer</cp:lastModifiedBy>
  <cp:revision>54</cp:revision>
  <dcterms:created xsi:type="dcterms:W3CDTF">2006-08-16T00:00:00Z</dcterms:created>
  <dcterms:modified xsi:type="dcterms:W3CDTF">2022-02-22T08:27:03Z</dcterms:modified>
</cp:coreProperties>
</file>