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2" r:id="rId3"/>
    <p:sldId id="267" r:id="rId4"/>
    <p:sldId id="268" r:id="rId5"/>
    <p:sldId id="269" r:id="rId6"/>
    <p:sldId id="263" r:id="rId7"/>
    <p:sldId id="264" r:id="rId8"/>
    <p:sldId id="265" r:id="rId9"/>
    <p:sldId id="270" r:id="rId10"/>
    <p:sldId id="271" r:id="rId11"/>
    <p:sldId id="258" r:id="rId12"/>
    <p:sldId id="272" r:id="rId13"/>
    <p:sldId id="273" r:id="rId14"/>
    <p:sldId id="274" r:id="rId15"/>
    <p:sldId id="275" r:id="rId16"/>
    <p:sldId id="276" r:id="rId17"/>
    <p:sldId id="259" r:id="rId18"/>
    <p:sldId id="260" r:id="rId19"/>
    <p:sldId id="261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 /><Relationship Id="rId13" Type="http://schemas.openxmlformats.org/officeDocument/2006/relationships/slide" Target="slides/slide11.xml" /><Relationship Id="rId18" Type="http://schemas.openxmlformats.org/officeDocument/2006/relationships/slide" Target="slides/slide16.xml" /><Relationship Id="rId3" Type="http://schemas.openxmlformats.org/officeDocument/2006/relationships/slide" Target="slides/slide1.xml" /><Relationship Id="rId21" Type="http://schemas.openxmlformats.org/officeDocument/2006/relationships/presProps" Target="presProps.xml" /><Relationship Id="rId7" Type="http://schemas.openxmlformats.org/officeDocument/2006/relationships/slide" Target="slides/slide5.xml" /><Relationship Id="rId12" Type="http://schemas.openxmlformats.org/officeDocument/2006/relationships/slide" Target="slides/slide10.xml" /><Relationship Id="rId17" Type="http://schemas.openxmlformats.org/officeDocument/2006/relationships/slide" Target="slides/slide15.xml" /><Relationship Id="rId2" Type="http://schemas.openxmlformats.org/officeDocument/2006/relationships/slideMaster" Target="slideMasters/slideMaster2.xml" /><Relationship Id="rId16" Type="http://schemas.openxmlformats.org/officeDocument/2006/relationships/slide" Target="slides/slide14.xml" /><Relationship Id="rId20" Type="http://schemas.openxmlformats.org/officeDocument/2006/relationships/slide" Target="slides/slide18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4.xml" /><Relationship Id="rId11" Type="http://schemas.openxmlformats.org/officeDocument/2006/relationships/slide" Target="slides/slide9.xml" /><Relationship Id="rId24" Type="http://schemas.openxmlformats.org/officeDocument/2006/relationships/tableStyles" Target="tableStyles.xml" /><Relationship Id="rId5" Type="http://schemas.openxmlformats.org/officeDocument/2006/relationships/slide" Target="slides/slide3.xml" /><Relationship Id="rId15" Type="http://schemas.openxmlformats.org/officeDocument/2006/relationships/slide" Target="slides/slide13.xml" /><Relationship Id="rId23" Type="http://schemas.openxmlformats.org/officeDocument/2006/relationships/theme" Target="theme/theme1.xml" /><Relationship Id="rId10" Type="http://schemas.openxmlformats.org/officeDocument/2006/relationships/slide" Target="slides/slide8.xml" /><Relationship Id="rId19" Type="http://schemas.openxmlformats.org/officeDocument/2006/relationships/slide" Target="slides/slide17.xml" /><Relationship Id="rId4" Type="http://schemas.openxmlformats.org/officeDocument/2006/relationships/slide" Target="slides/slide2.xml" /><Relationship Id="rId9" Type="http://schemas.openxmlformats.org/officeDocument/2006/relationships/slide" Target="slides/slide7.xml" /><Relationship Id="rId14" Type="http://schemas.openxmlformats.org/officeDocument/2006/relationships/slide" Target="slides/slide12.xml" /><Relationship Id="rId22" Type="http://schemas.openxmlformats.org/officeDocument/2006/relationships/viewProps" Target="viewProps.xml" 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53137F6-E0B8-4284-A63E-D5ADA1B1A269}" type="doc">
      <dgm:prSet loTypeId="urn:microsoft.com/office/officeart/2005/8/layout/matrix2" loCatId="matrix" qsTypeId="urn:microsoft.com/office/officeart/2005/8/quickstyle/3d5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97879DAC-1A77-44A8-9172-A6D2514016D1}">
      <dgm:prSet phldrT="[Text]"/>
      <dgm:spPr/>
      <dgm:t>
        <a:bodyPr/>
        <a:lstStyle/>
        <a:p>
          <a:r>
            <a:rPr lang="en-US" dirty="0"/>
            <a:t>Print Media </a:t>
          </a:r>
        </a:p>
      </dgm:t>
    </dgm:pt>
    <dgm:pt modelId="{B0F6E4FB-00D7-4915-9707-282B2A49CC04}" type="parTrans" cxnId="{616C0597-CA25-432D-A31D-F623092A2A96}">
      <dgm:prSet/>
      <dgm:spPr/>
      <dgm:t>
        <a:bodyPr/>
        <a:lstStyle/>
        <a:p>
          <a:endParaRPr lang="en-US"/>
        </a:p>
      </dgm:t>
    </dgm:pt>
    <dgm:pt modelId="{C65D3368-7FB9-4DFE-89C7-AC0339C943A0}" type="sibTrans" cxnId="{616C0597-CA25-432D-A31D-F623092A2A96}">
      <dgm:prSet/>
      <dgm:spPr/>
      <dgm:t>
        <a:bodyPr/>
        <a:lstStyle/>
        <a:p>
          <a:endParaRPr lang="en-US"/>
        </a:p>
      </dgm:t>
    </dgm:pt>
    <dgm:pt modelId="{DF8AD251-33C5-4667-BBA2-9B48A4FCDCBE}">
      <dgm:prSet phldrT="[Text]"/>
      <dgm:spPr/>
      <dgm:t>
        <a:bodyPr/>
        <a:lstStyle/>
        <a:p>
          <a:r>
            <a:rPr lang="en-US" dirty="0"/>
            <a:t>Television Media </a:t>
          </a:r>
        </a:p>
      </dgm:t>
    </dgm:pt>
    <dgm:pt modelId="{9E752578-F6A6-4D20-8AD6-072C47B918E7}" type="parTrans" cxnId="{38D0ABF3-2D82-4DC8-A7F8-468EE8F2A647}">
      <dgm:prSet/>
      <dgm:spPr/>
      <dgm:t>
        <a:bodyPr/>
        <a:lstStyle/>
        <a:p>
          <a:endParaRPr lang="en-US"/>
        </a:p>
      </dgm:t>
    </dgm:pt>
    <dgm:pt modelId="{46777D4C-71F7-49A3-9D92-DD4993CD63AC}" type="sibTrans" cxnId="{38D0ABF3-2D82-4DC8-A7F8-468EE8F2A647}">
      <dgm:prSet/>
      <dgm:spPr/>
      <dgm:t>
        <a:bodyPr/>
        <a:lstStyle/>
        <a:p>
          <a:endParaRPr lang="en-US"/>
        </a:p>
      </dgm:t>
    </dgm:pt>
    <dgm:pt modelId="{2D218A3A-623A-4DAF-8785-489969F53933}">
      <dgm:prSet phldrT="[Text]"/>
      <dgm:spPr/>
      <dgm:t>
        <a:bodyPr/>
        <a:lstStyle/>
        <a:p>
          <a:r>
            <a:rPr lang="en-US" dirty="0"/>
            <a:t>Radio Media </a:t>
          </a:r>
        </a:p>
      </dgm:t>
    </dgm:pt>
    <dgm:pt modelId="{4ADCF2EE-D6EE-49EA-B535-41BFC8C6D834}" type="parTrans" cxnId="{BC0C5D15-E961-44CA-B5DE-65A34279A9C4}">
      <dgm:prSet/>
      <dgm:spPr/>
      <dgm:t>
        <a:bodyPr/>
        <a:lstStyle/>
        <a:p>
          <a:endParaRPr lang="en-US"/>
        </a:p>
      </dgm:t>
    </dgm:pt>
    <dgm:pt modelId="{B44C610B-4FDC-422D-8E05-BA926CC0A166}" type="sibTrans" cxnId="{BC0C5D15-E961-44CA-B5DE-65A34279A9C4}">
      <dgm:prSet/>
      <dgm:spPr/>
      <dgm:t>
        <a:bodyPr/>
        <a:lstStyle/>
        <a:p>
          <a:endParaRPr lang="en-US"/>
        </a:p>
      </dgm:t>
    </dgm:pt>
    <dgm:pt modelId="{0E318661-CAF5-447D-B7DA-CD13FF909568}">
      <dgm:prSet phldrT="[Text]"/>
      <dgm:spPr/>
      <dgm:t>
        <a:bodyPr/>
        <a:lstStyle/>
        <a:p>
          <a:r>
            <a:rPr lang="en-US" dirty="0"/>
            <a:t>Digital Media </a:t>
          </a:r>
        </a:p>
      </dgm:t>
    </dgm:pt>
    <dgm:pt modelId="{41430C12-451F-4D7B-962F-86A48B7EFD3D}" type="parTrans" cxnId="{9D17EEF1-0A52-4D50-961E-003615910831}">
      <dgm:prSet/>
      <dgm:spPr/>
      <dgm:t>
        <a:bodyPr/>
        <a:lstStyle/>
        <a:p>
          <a:endParaRPr lang="en-US"/>
        </a:p>
      </dgm:t>
    </dgm:pt>
    <dgm:pt modelId="{6643784D-1C26-4059-8236-7E9436D563A4}" type="sibTrans" cxnId="{9D17EEF1-0A52-4D50-961E-003615910831}">
      <dgm:prSet/>
      <dgm:spPr/>
      <dgm:t>
        <a:bodyPr/>
        <a:lstStyle/>
        <a:p>
          <a:endParaRPr lang="en-US"/>
        </a:p>
      </dgm:t>
    </dgm:pt>
    <dgm:pt modelId="{C05BCCD9-56AE-48CB-9CE7-C5714ECAF64F}">
      <dgm:prSet phldrT="[Text]"/>
      <dgm:spPr/>
      <dgm:t>
        <a:bodyPr/>
        <a:lstStyle/>
        <a:p>
          <a:endParaRPr lang="en-US" dirty="0"/>
        </a:p>
      </dgm:t>
    </dgm:pt>
    <dgm:pt modelId="{B2EAA7FB-FCFB-49ED-979E-C360F4C939E7}" type="parTrans" cxnId="{76F1402A-2EC6-41FB-A3C3-0D5F52C8FE75}">
      <dgm:prSet/>
      <dgm:spPr/>
      <dgm:t>
        <a:bodyPr/>
        <a:lstStyle/>
        <a:p>
          <a:endParaRPr lang="en-US"/>
        </a:p>
      </dgm:t>
    </dgm:pt>
    <dgm:pt modelId="{D5EA4B79-09D1-475D-96BE-7DE96B0E1FF5}" type="sibTrans" cxnId="{76F1402A-2EC6-41FB-A3C3-0D5F52C8FE75}">
      <dgm:prSet/>
      <dgm:spPr/>
      <dgm:t>
        <a:bodyPr/>
        <a:lstStyle/>
        <a:p>
          <a:endParaRPr lang="en-US"/>
        </a:p>
      </dgm:t>
    </dgm:pt>
    <dgm:pt modelId="{84BF248A-458E-4C08-983A-E5CD1298E501}">
      <dgm:prSet phldrT="[Text]"/>
      <dgm:spPr/>
      <dgm:t>
        <a:bodyPr/>
        <a:lstStyle/>
        <a:p>
          <a:endParaRPr lang="en-US"/>
        </a:p>
      </dgm:t>
    </dgm:pt>
    <dgm:pt modelId="{4B615902-7F64-4B62-BF55-B7766E3BDF4C}" type="parTrans" cxnId="{B62E4D2B-D6EB-4B66-9E3C-9C24A86DCC89}">
      <dgm:prSet/>
      <dgm:spPr/>
      <dgm:t>
        <a:bodyPr/>
        <a:lstStyle/>
        <a:p>
          <a:endParaRPr lang="en-US"/>
        </a:p>
      </dgm:t>
    </dgm:pt>
    <dgm:pt modelId="{BE236C91-A78C-40D1-B758-F9C93CD6BD9F}" type="sibTrans" cxnId="{B62E4D2B-D6EB-4B66-9E3C-9C24A86DCC89}">
      <dgm:prSet/>
      <dgm:spPr/>
      <dgm:t>
        <a:bodyPr/>
        <a:lstStyle/>
        <a:p>
          <a:endParaRPr lang="en-US"/>
        </a:p>
      </dgm:t>
    </dgm:pt>
    <dgm:pt modelId="{B667CC73-5F58-4048-B4A0-292F9E4E9037}" type="pres">
      <dgm:prSet presAssocID="{453137F6-E0B8-4284-A63E-D5ADA1B1A269}" presName="matrix" presStyleCnt="0">
        <dgm:presLayoutVars>
          <dgm:chMax val="1"/>
          <dgm:dir/>
          <dgm:resizeHandles val="exact"/>
        </dgm:presLayoutVars>
      </dgm:prSet>
      <dgm:spPr/>
    </dgm:pt>
    <dgm:pt modelId="{C122ECED-806B-4239-938C-7250F33E1B8F}" type="pres">
      <dgm:prSet presAssocID="{453137F6-E0B8-4284-A63E-D5ADA1B1A269}" presName="axisShape" presStyleLbl="bgShp" presStyleIdx="0" presStyleCnt="1"/>
      <dgm:spPr/>
    </dgm:pt>
    <dgm:pt modelId="{688C3A41-C886-41B1-84D8-EF5F8718262A}" type="pres">
      <dgm:prSet presAssocID="{453137F6-E0B8-4284-A63E-D5ADA1B1A269}" presName="rect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179F33A3-41DB-42C4-A1E1-C9A2244C9100}" type="pres">
      <dgm:prSet presAssocID="{453137F6-E0B8-4284-A63E-D5ADA1B1A269}" presName="rect2" presStyleLbl="node1" presStyleIdx="1" presStyleCnt="4" custLinFactNeighborX="7624" custLinFactNeighborY="7637">
        <dgm:presLayoutVars>
          <dgm:chMax val="0"/>
          <dgm:chPref val="0"/>
          <dgm:bulletEnabled val="1"/>
        </dgm:presLayoutVars>
      </dgm:prSet>
      <dgm:spPr/>
    </dgm:pt>
    <dgm:pt modelId="{0E318949-B2D1-4C0A-BA7E-E2DB1C910E3A}" type="pres">
      <dgm:prSet presAssocID="{453137F6-E0B8-4284-A63E-D5ADA1B1A269}" presName="rect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EF5AEE7-8B29-47C0-AF69-3EBB9F7BCF94}" type="pres">
      <dgm:prSet presAssocID="{453137F6-E0B8-4284-A63E-D5ADA1B1A269}" presName="rect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DE792C01-07F3-4236-97CF-94608B42E29F}" type="presOf" srcId="{453137F6-E0B8-4284-A63E-D5ADA1B1A269}" destId="{B667CC73-5F58-4048-B4A0-292F9E4E9037}" srcOrd="0" destOrd="0" presId="urn:microsoft.com/office/officeart/2005/8/layout/matrix2"/>
    <dgm:cxn modelId="{BC0C5D15-E961-44CA-B5DE-65A34279A9C4}" srcId="{453137F6-E0B8-4284-A63E-D5ADA1B1A269}" destId="{2D218A3A-623A-4DAF-8785-489969F53933}" srcOrd="2" destOrd="0" parTransId="{4ADCF2EE-D6EE-49EA-B535-41BFC8C6D834}" sibTransId="{B44C610B-4FDC-422D-8E05-BA926CC0A166}"/>
    <dgm:cxn modelId="{76F1402A-2EC6-41FB-A3C3-0D5F52C8FE75}" srcId="{453137F6-E0B8-4284-A63E-D5ADA1B1A269}" destId="{C05BCCD9-56AE-48CB-9CE7-C5714ECAF64F}" srcOrd="4" destOrd="0" parTransId="{B2EAA7FB-FCFB-49ED-979E-C360F4C939E7}" sibTransId="{D5EA4B79-09D1-475D-96BE-7DE96B0E1FF5}"/>
    <dgm:cxn modelId="{B62E4D2B-D6EB-4B66-9E3C-9C24A86DCC89}" srcId="{453137F6-E0B8-4284-A63E-D5ADA1B1A269}" destId="{84BF248A-458E-4C08-983A-E5CD1298E501}" srcOrd="5" destOrd="0" parTransId="{4B615902-7F64-4B62-BF55-B7766E3BDF4C}" sibTransId="{BE236C91-A78C-40D1-B758-F9C93CD6BD9F}"/>
    <dgm:cxn modelId="{DFFE2139-810A-439C-ADA2-16A89CF35643}" type="presOf" srcId="{0E318661-CAF5-447D-B7DA-CD13FF909568}" destId="{6EF5AEE7-8B29-47C0-AF69-3EBB9F7BCF94}" srcOrd="0" destOrd="0" presId="urn:microsoft.com/office/officeart/2005/8/layout/matrix2"/>
    <dgm:cxn modelId="{4CD07763-8900-4C1F-831A-025A6F9B025F}" type="presOf" srcId="{97879DAC-1A77-44A8-9172-A6D2514016D1}" destId="{688C3A41-C886-41B1-84D8-EF5F8718262A}" srcOrd="0" destOrd="0" presId="urn:microsoft.com/office/officeart/2005/8/layout/matrix2"/>
    <dgm:cxn modelId="{55F0024A-07FB-46EB-844D-1C3C32215DF8}" type="presOf" srcId="{2D218A3A-623A-4DAF-8785-489969F53933}" destId="{0E318949-B2D1-4C0A-BA7E-E2DB1C910E3A}" srcOrd="0" destOrd="0" presId="urn:microsoft.com/office/officeart/2005/8/layout/matrix2"/>
    <dgm:cxn modelId="{616C0597-CA25-432D-A31D-F623092A2A96}" srcId="{453137F6-E0B8-4284-A63E-D5ADA1B1A269}" destId="{97879DAC-1A77-44A8-9172-A6D2514016D1}" srcOrd="0" destOrd="0" parTransId="{B0F6E4FB-00D7-4915-9707-282B2A49CC04}" sibTransId="{C65D3368-7FB9-4DFE-89C7-AC0339C943A0}"/>
    <dgm:cxn modelId="{8D1DBFC5-FFC9-4BB2-89F1-39D677ED388C}" type="presOf" srcId="{DF8AD251-33C5-4667-BBA2-9B48A4FCDCBE}" destId="{179F33A3-41DB-42C4-A1E1-C9A2244C9100}" srcOrd="0" destOrd="0" presId="urn:microsoft.com/office/officeart/2005/8/layout/matrix2"/>
    <dgm:cxn modelId="{9D17EEF1-0A52-4D50-961E-003615910831}" srcId="{453137F6-E0B8-4284-A63E-D5ADA1B1A269}" destId="{0E318661-CAF5-447D-B7DA-CD13FF909568}" srcOrd="3" destOrd="0" parTransId="{41430C12-451F-4D7B-962F-86A48B7EFD3D}" sibTransId="{6643784D-1C26-4059-8236-7E9436D563A4}"/>
    <dgm:cxn modelId="{38D0ABF3-2D82-4DC8-A7F8-468EE8F2A647}" srcId="{453137F6-E0B8-4284-A63E-D5ADA1B1A269}" destId="{DF8AD251-33C5-4667-BBA2-9B48A4FCDCBE}" srcOrd="1" destOrd="0" parTransId="{9E752578-F6A6-4D20-8AD6-072C47B918E7}" sibTransId="{46777D4C-71F7-49A3-9D92-DD4993CD63AC}"/>
    <dgm:cxn modelId="{2E0E58F7-D8B5-42A8-B784-86AA361EE46D}" type="presParOf" srcId="{B667CC73-5F58-4048-B4A0-292F9E4E9037}" destId="{C122ECED-806B-4239-938C-7250F33E1B8F}" srcOrd="0" destOrd="0" presId="urn:microsoft.com/office/officeart/2005/8/layout/matrix2"/>
    <dgm:cxn modelId="{C4EF4A55-68E6-4488-A157-E3BFA06B48D6}" type="presParOf" srcId="{B667CC73-5F58-4048-B4A0-292F9E4E9037}" destId="{688C3A41-C886-41B1-84D8-EF5F8718262A}" srcOrd="1" destOrd="0" presId="urn:microsoft.com/office/officeart/2005/8/layout/matrix2"/>
    <dgm:cxn modelId="{D84CE5AB-1CC4-4FBB-B42F-86ABFD80394D}" type="presParOf" srcId="{B667CC73-5F58-4048-B4A0-292F9E4E9037}" destId="{179F33A3-41DB-42C4-A1E1-C9A2244C9100}" srcOrd="2" destOrd="0" presId="urn:microsoft.com/office/officeart/2005/8/layout/matrix2"/>
    <dgm:cxn modelId="{81C611CF-3510-43FC-8269-16F4383D1250}" type="presParOf" srcId="{B667CC73-5F58-4048-B4A0-292F9E4E9037}" destId="{0E318949-B2D1-4C0A-BA7E-E2DB1C910E3A}" srcOrd="3" destOrd="0" presId="urn:microsoft.com/office/officeart/2005/8/layout/matrix2"/>
    <dgm:cxn modelId="{CA14D38E-F563-4C1D-A8AB-5312EA5C5AE2}" type="presParOf" srcId="{B667CC73-5F58-4048-B4A0-292F9E4E9037}" destId="{6EF5AEE7-8B29-47C0-AF69-3EBB9F7BCF94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53137F6-E0B8-4284-A63E-D5ADA1B1A269}" type="doc">
      <dgm:prSet loTypeId="urn:microsoft.com/office/officeart/2005/8/layout/matrix2" loCatId="matrix" qsTypeId="urn:microsoft.com/office/officeart/2005/8/quickstyle/3d5" qsCatId="3D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97879DAC-1A77-44A8-9172-A6D2514016D1}">
      <dgm:prSet phldrT="[Text]"/>
      <dgm:spPr/>
      <dgm:t>
        <a:bodyPr/>
        <a:lstStyle/>
        <a:p>
          <a:r>
            <a:rPr lang="en-US" dirty="0"/>
            <a:t>Communication &amp; Mass Communication Theories</a:t>
          </a:r>
        </a:p>
      </dgm:t>
    </dgm:pt>
    <dgm:pt modelId="{B0F6E4FB-00D7-4915-9707-282B2A49CC04}" type="parTrans" cxnId="{616C0597-CA25-432D-A31D-F623092A2A96}">
      <dgm:prSet/>
      <dgm:spPr/>
      <dgm:t>
        <a:bodyPr/>
        <a:lstStyle/>
        <a:p>
          <a:endParaRPr lang="en-US"/>
        </a:p>
      </dgm:t>
    </dgm:pt>
    <dgm:pt modelId="{C65D3368-7FB9-4DFE-89C7-AC0339C943A0}" type="sibTrans" cxnId="{616C0597-CA25-432D-A31D-F623092A2A96}">
      <dgm:prSet/>
      <dgm:spPr/>
      <dgm:t>
        <a:bodyPr/>
        <a:lstStyle/>
        <a:p>
          <a:endParaRPr lang="en-US"/>
        </a:p>
      </dgm:t>
    </dgm:pt>
    <dgm:pt modelId="{DF8AD251-33C5-4667-BBA2-9B48A4FCDCBE}">
      <dgm:prSet phldrT="[Text]"/>
      <dgm:spPr/>
      <dgm:t>
        <a:bodyPr/>
        <a:lstStyle/>
        <a:p>
          <a:r>
            <a:rPr lang="en-US" dirty="0"/>
            <a:t>Development </a:t>
          </a:r>
        </a:p>
        <a:p>
          <a:r>
            <a:rPr lang="en-US" dirty="0"/>
            <a:t>Communication</a:t>
          </a:r>
        </a:p>
      </dgm:t>
    </dgm:pt>
    <dgm:pt modelId="{9E752578-F6A6-4D20-8AD6-072C47B918E7}" type="parTrans" cxnId="{38D0ABF3-2D82-4DC8-A7F8-468EE8F2A647}">
      <dgm:prSet/>
      <dgm:spPr/>
      <dgm:t>
        <a:bodyPr/>
        <a:lstStyle/>
        <a:p>
          <a:endParaRPr lang="en-US"/>
        </a:p>
      </dgm:t>
    </dgm:pt>
    <dgm:pt modelId="{46777D4C-71F7-49A3-9D92-DD4993CD63AC}" type="sibTrans" cxnId="{38D0ABF3-2D82-4DC8-A7F8-468EE8F2A647}">
      <dgm:prSet/>
      <dgm:spPr/>
      <dgm:t>
        <a:bodyPr/>
        <a:lstStyle/>
        <a:p>
          <a:endParaRPr lang="en-US"/>
        </a:p>
      </dgm:t>
    </dgm:pt>
    <dgm:pt modelId="{2D218A3A-623A-4DAF-8785-489969F53933}">
      <dgm:prSet phldrT="[Text]"/>
      <dgm:spPr/>
      <dgm:t>
        <a:bodyPr/>
        <a:lstStyle/>
        <a:p>
          <a:r>
            <a:rPr lang="en-US" dirty="0"/>
            <a:t>Radio Journalism </a:t>
          </a:r>
        </a:p>
        <a:p>
          <a:r>
            <a:rPr lang="en-US" dirty="0"/>
            <a:t>&amp; </a:t>
          </a:r>
        </a:p>
        <a:p>
          <a:r>
            <a:rPr lang="en-US" dirty="0"/>
            <a:t>Production </a:t>
          </a:r>
        </a:p>
      </dgm:t>
    </dgm:pt>
    <dgm:pt modelId="{4ADCF2EE-D6EE-49EA-B535-41BFC8C6D834}" type="parTrans" cxnId="{BC0C5D15-E961-44CA-B5DE-65A34279A9C4}">
      <dgm:prSet/>
      <dgm:spPr/>
      <dgm:t>
        <a:bodyPr/>
        <a:lstStyle/>
        <a:p>
          <a:endParaRPr lang="en-US"/>
        </a:p>
      </dgm:t>
    </dgm:pt>
    <dgm:pt modelId="{B44C610B-4FDC-422D-8E05-BA926CC0A166}" type="sibTrans" cxnId="{BC0C5D15-E961-44CA-B5DE-65A34279A9C4}">
      <dgm:prSet/>
      <dgm:spPr/>
      <dgm:t>
        <a:bodyPr/>
        <a:lstStyle/>
        <a:p>
          <a:endParaRPr lang="en-US"/>
        </a:p>
      </dgm:t>
    </dgm:pt>
    <dgm:pt modelId="{0E318661-CAF5-447D-B7DA-CD13FF909568}">
      <dgm:prSet phldrT="[Text]"/>
      <dgm:spPr/>
      <dgm:t>
        <a:bodyPr/>
        <a:lstStyle/>
        <a:p>
          <a:r>
            <a:rPr lang="en-US" dirty="0"/>
            <a:t>Film Studies</a:t>
          </a:r>
        </a:p>
      </dgm:t>
    </dgm:pt>
    <dgm:pt modelId="{41430C12-451F-4D7B-962F-86A48B7EFD3D}" type="parTrans" cxnId="{9D17EEF1-0A52-4D50-961E-003615910831}">
      <dgm:prSet/>
      <dgm:spPr/>
      <dgm:t>
        <a:bodyPr/>
        <a:lstStyle/>
        <a:p>
          <a:endParaRPr lang="en-US"/>
        </a:p>
      </dgm:t>
    </dgm:pt>
    <dgm:pt modelId="{6643784D-1C26-4059-8236-7E9436D563A4}" type="sibTrans" cxnId="{9D17EEF1-0A52-4D50-961E-003615910831}">
      <dgm:prSet/>
      <dgm:spPr/>
      <dgm:t>
        <a:bodyPr/>
        <a:lstStyle/>
        <a:p>
          <a:endParaRPr lang="en-US"/>
        </a:p>
      </dgm:t>
    </dgm:pt>
    <dgm:pt modelId="{C05BCCD9-56AE-48CB-9CE7-C5714ECAF64F}">
      <dgm:prSet phldrT="[Text]"/>
      <dgm:spPr/>
      <dgm:t>
        <a:bodyPr/>
        <a:lstStyle/>
        <a:p>
          <a:endParaRPr lang="en-US"/>
        </a:p>
      </dgm:t>
    </dgm:pt>
    <dgm:pt modelId="{B2EAA7FB-FCFB-49ED-979E-C360F4C939E7}" type="parTrans" cxnId="{76F1402A-2EC6-41FB-A3C3-0D5F52C8FE75}">
      <dgm:prSet/>
      <dgm:spPr/>
    </dgm:pt>
    <dgm:pt modelId="{D5EA4B79-09D1-475D-96BE-7DE96B0E1FF5}" type="sibTrans" cxnId="{76F1402A-2EC6-41FB-A3C3-0D5F52C8FE75}">
      <dgm:prSet/>
      <dgm:spPr/>
    </dgm:pt>
    <dgm:pt modelId="{84BF248A-458E-4C08-983A-E5CD1298E501}">
      <dgm:prSet phldrT="[Text]"/>
      <dgm:spPr/>
      <dgm:t>
        <a:bodyPr/>
        <a:lstStyle/>
        <a:p>
          <a:endParaRPr lang="en-US"/>
        </a:p>
      </dgm:t>
    </dgm:pt>
    <dgm:pt modelId="{4B615902-7F64-4B62-BF55-B7766E3BDF4C}" type="parTrans" cxnId="{B62E4D2B-D6EB-4B66-9E3C-9C24A86DCC89}">
      <dgm:prSet/>
      <dgm:spPr/>
    </dgm:pt>
    <dgm:pt modelId="{BE236C91-A78C-40D1-B758-F9C93CD6BD9F}" type="sibTrans" cxnId="{B62E4D2B-D6EB-4B66-9E3C-9C24A86DCC89}">
      <dgm:prSet/>
      <dgm:spPr/>
    </dgm:pt>
    <dgm:pt modelId="{B667CC73-5F58-4048-B4A0-292F9E4E9037}" type="pres">
      <dgm:prSet presAssocID="{453137F6-E0B8-4284-A63E-D5ADA1B1A269}" presName="matrix" presStyleCnt="0">
        <dgm:presLayoutVars>
          <dgm:chMax val="1"/>
          <dgm:dir/>
          <dgm:resizeHandles val="exact"/>
        </dgm:presLayoutVars>
      </dgm:prSet>
      <dgm:spPr/>
    </dgm:pt>
    <dgm:pt modelId="{C122ECED-806B-4239-938C-7250F33E1B8F}" type="pres">
      <dgm:prSet presAssocID="{453137F6-E0B8-4284-A63E-D5ADA1B1A269}" presName="axisShape" presStyleLbl="bgShp" presStyleIdx="0" presStyleCnt="1"/>
      <dgm:spPr/>
    </dgm:pt>
    <dgm:pt modelId="{688C3A41-C886-41B1-84D8-EF5F8718262A}" type="pres">
      <dgm:prSet presAssocID="{453137F6-E0B8-4284-A63E-D5ADA1B1A269}" presName="rect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179F33A3-41DB-42C4-A1E1-C9A2244C9100}" type="pres">
      <dgm:prSet presAssocID="{453137F6-E0B8-4284-A63E-D5ADA1B1A269}" presName="rect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0E318949-B2D1-4C0A-BA7E-E2DB1C910E3A}" type="pres">
      <dgm:prSet presAssocID="{453137F6-E0B8-4284-A63E-D5ADA1B1A269}" presName="rect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6EF5AEE7-8B29-47C0-AF69-3EBB9F7BCF94}" type="pres">
      <dgm:prSet presAssocID="{453137F6-E0B8-4284-A63E-D5ADA1B1A269}" presName="rect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BC0C5D15-E961-44CA-B5DE-65A34279A9C4}" srcId="{453137F6-E0B8-4284-A63E-D5ADA1B1A269}" destId="{2D218A3A-623A-4DAF-8785-489969F53933}" srcOrd="2" destOrd="0" parTransId="{4ADCF2EE-D6EE-49EA-B535-41BFC8C6D834}" sibTransId="{B44C610B-4FDC-422D-8E05-BA926CC0A166}"/>
    <dgm:cxn modelId="{76F1402A-2EC6-41FB-A3C3-0D5F52C8FE75}" srcId="{453137F6-E0B8-4284-A63E-D5ADA1B1A269}" destId="{C05BCCD9-56AE-48CB-9CE7-C5714ECAF64F}" srcOrd="4" destOrd="0" parTransId="{B2EAA7FB-FCFB-49ED-979E-C360F4C939E7}" sibTransId="{D5EA4B79-09D1-475D-96BE-7DE96B0E1FF5}"/>
    <dgm:cxn modelId="{BEF5D62A-62D1-4F2C-A851-596F7F0EDF66}" type="presOf" srcId="{97879DAC-1A77-44A8-9172-A6D2514016D1}" destId="{688C3A41-C886-41B1-84D8-EF5F8718262A}" srcOrd="0" destOrd="0" presId="urn:microsoft.com/office/officeart/2005/8/layout/matrix2"/>
    <dgm:cxn modelId="{B62E4D2B-D6EB-4B66-9E3C-9C24A86DCC89}" srcId="{453137F6-E0B8-4284-A63E-D5ADA1B1A269}" destId="{84BF248A-458E-4C08-983A-E5CD1298E501}" srcOrd="5" destOrd="0" parTransId="{4B615902-7F64-4B62-BF55-B7766E3BDF4C}" sibTransId="{BE236C91-A78C-40D1-B758-F9C93CD6BD9F}"/>
    <dgm:cxn modelId="{DF230C46-6497-4C35-8D5F-94DB42FEEFCA}" type="presOf" srcId="{0E318661-CAF5-447D-B7DA-CD13FF909568}" destId="{6EF5AEE7-8B29-47C0-AF69-3EBB9F7BCF94}" srcOrd="0" destOrd="0" presId="urn:microsoft.com/office/officeart/2005/8/layout/matrix2"/>
    <dgm:cxn modelId="{B5EB3374-95D5-4619-9A53-AF7139051DB4}" type="presOf" srcId="{DF8AD251-33C5-4667-BBA2-9B48A4FCDCBE}" destId="{179F33A3-41DB-42C4-A1E1-C9A2244C9100}" srcOrd="0" destOrd="0" presId="urn:microsoft.com/office/officeart/2005/8/layout/matrix2"/>
    <dgm:cxn modelId="{616C0597-CA25-432D-A31D-F623092A2A96}" srcId="{453137F6-E0B8-4284-A63E-D5ADA1B1A269}" destId="{97879DAC-1A77-44A8-9172-A6D2514016D1}" srcOrd="0" destOrd="0" parTransId="{B0F6E4FB-00D7-4915-9707-282B2A49CC04}" sibTransId="{C65D3368-7FB9-4DFE-89C7-AC0339C943A0}"/>
    <dgm:cxn modelId="{C7D4F9EB-98A0-40BE-B50E-7580089B3856}" type="presOf" srcId="{453137F6-E0B8-4284-A63E-D5ADA1B1A269}" destId="{B667CC73-5F58-4048-B4A0-292F9E4E9037}" srcOrd="0" destOrd="0" presId="urn:microsoft.com/office/officeart/2005/8/layout/matrix2"/>
    <dgm:cxn modelId="{9D17EEF1-0A52-4D50-961E-003615910831}" srcId="{453137F6-E0B8-4284-A63E-D5ADA1B1A269}" destId="{0E318661-CAF5-447D-B7DA-CD13FF909568}" srcOrd="3" destOrd="0" parTransId="{41430C12-451F-4D7B-962F-86A48B7EFD3D}" sibTransId="{6643784D-1C26-4059-8236-7E9436D563A4}"/>
    <dgm:cxn modelId="{38D0ABF3-2D82-4DC8-A7F8-468EE8F2A647}" srcId="{453137F6-E0B8-4284-A63E-D5ADA1B1A269}" destId="{DF8AD251-33C5-4667-BBA2-9B48A4FCDCBE}" srcOrd="1" destOrd="0" parTransId="{9E752578-F6A6-4D20-8AD6-072C47B918E7}" sibTransId="{46777D4C-71F7-49A3-9D92-DD4993CD63AC}"/>
    <dgm:cxn modelId="{020AC0F5-6221-4E08-A4F1-FD4AE55ED06C}" type="presOf" srcId="{2D218A3A-623A-4DAF-8785-489969F53933}" destId="{0E318949-B2D1-4C0A-BA7E-E2DB1C910E3A}" srcOrd="0" destOrd="0" presId="urn:microsoft.com/office/officeart/2005/8/layout/matrix2"/>
    <dgm:cxn modelId="{A7EC0E73-9D15-4B51-8CB3-94487CC9CE2B}" type="presParOf" srcId="{B667CC73-5F58-4048-B4A0-292F9E4E9037}" destId="{C122ECED-806B-4239-938C-7250F33E1B8F}" srcOrd="0" destOrd="0" presId="urn:microsoft.com/office/officeart/2005/8/layout/matrix2"/>
    <dgm:cxn modelId="{A7040EB3-4574-4755-A2C3-814DBB9393F2}" type="presParOf" srcId="{B667CC73-5F58-4048-B4A0-292F9E4E9037}" destId="{688C3A41-C886-41B1-84D8-EF5F8718262A}" srcOrd="1" destOrd="0" presId="urn:microsoft.com/office/officeart/2005/8/layout/matrix2"/>
    <dgm:cxn modelId="{8543FDA2-15E5-4898-B34F-0BE865A5DFEF}" type="presParOf" srcId="{B667CC73-5F58-4048-B4A0-292F9E4E9037}" destId="{179F33A3-41DB-42C4-A1E1-C9A2244C9100}" srcOrd="2" destOrd="0" presId="urn:microsoft.com/office/officeart/2005/8/layout/matrix2"/>
    <dgm:cxn modelId="{8DD734B6-3C23-4200-B4F2-FC5B0DFCCF83}" type="presParOf" srcId="{B667CC73-5F58-4048-B4A0-292F9E4E9037}" destId="{0E318949-B2D1-4C0A-BA7E-E2DB1C910E3A}" srcOrd="3" destOrd="0" presId="urn:microsoft.com/office/officeart/2005/8/layout/matrix2"/>
    <dgm:cxn modelId="{E14865F3-89FD-4DE2-8C43-A5073A2BFD9C}" type="presParOf" srcId="{B667CC73-5F58-4048-B4A0-292F9E4E9037}" destId="{6EF5AEE7-8B29-47C0-AF69-3EBB9F7BCF94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CD8DF0D-AAD5-4EF8-A4B2-F93A730E559A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C7EED1A-7B1A-445D-94F1-5C7DA5C183F9}" type="pres">
      <dgm:prSet presAssocID="{ECD8DF0D-AAD5-4EF8-A4B2-F93A730E559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</dgm:ptLst>
  <dgm:cxnLst>
    <dgm:cxn modelId="{6C1A0B6C-19AF-4F20-BAD9-A00B39CE21E4}" type="presOf" srcId="{ECD8DF0D-AAD5-4EF8-A4B2-F93A730E559A}" destId="{DC7EED1A-7B1A-445D-94F1-5C7DA5C183F9}" srcOrd="0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22ECED-806B-4239-938C-7250F33E1B8F}">
      <dsp:nvSpPr>
        <dsp:cNvPr id="0" name=""/>
        <dsp:cNvSpPr/>
      </dsp:nvSpPr>
      <dsp:spPr>
        <a:xfrm>
          <a:off x="1539261" y="0"/>
          <a:ext cx="5299585" cy="5299585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400500" extrusionH="63500" contourW="12700" prstMaterial="matte">
          <a:contourClr>
            <a:schemeClr val="lt1">
              <a:tint val="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8C3A41-C886-41B1-84D8-EF5F8718262A}">
      <dsp:nvSpPr>
        <dsp:cNvPr id="0" name=""/>
        <dsp:cNvSpPr/>
      </dsp:nvSpPr>
      <dsp:spPr>
        <a:xfrm>
          <a:off x="1883734" y="344473"/>
          <a:ext cx="2119834" cy="211983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Print Media </a:t>
          </a:r>
        </a:p>
      </dsp:txBody>
      <dsp:txXfrm>
        <a:off x="1987216" y="447955"/>
        <a:ext cx="1912870" cy="1912870"/>
      </dsp:txXfrm>
    </dsp:sp>
    <dsp:sp modelId="{179F33A3-41DB-42C4-A1E1-C9A2244C9100}">
      <dsp:nvSpPr>
        <dsp:cNvPr id="0" name=""/>
        <dsp:cNvSpPr/>
      </dsp:nvSpPr>
      <dsp:spPr>
        <a:xfrm>
          <a:off x="4536155" y="506364"/>
          <a:ext cx="2119834" cy="211983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Television Media </a:t>
          </a:r>
        </a:p>
      </dsp:txBody>
      <dsp:txXfrm>
        <a:off x="4639637" y="609846"/>
        <a:ext cx="1912870" cy="1912870"/>
      </dsp:txXfrm>
    </dsp:sp>
    <dsp:sp modelId="{0E318949-B2D1-4C0A-BA7E-E2DB1C910E3A}">
      <dsp:nvSpPr>
        <dsp:cNvPr id="0" name=""/>
        <dsp:cNvSpPr/>
      </dsp:nvSpPr>
      <dsp:spPr>
        <a:xfrm>
          <a:off x="1883734" y="2835277"/>
          <a:ext cx="2119834" cy="211983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Radio Media </a:t>
          </a:r>
        </a:p>
      </dsp:txBody>
      <dsp:txXfrm>
        <a:off x="1987216" y="2938759"/>
        <a:ext cx="1912870" cy="1912870"/>
      </dsp:txXfrm>
    </dsp:sp>
    <dsp:sp modelId="{6EF5AEE7-8B29-47C0-AF69-3EBB9F7BCF94}">
      <dsp:nvSpPr>
        <dsp:cNvPr id="0" name=""/>
        <dsp:cNvSpPr/>
      </dsp:nvSpPr>
      <dsp:spPr>
        <a:xfrm>
          <a:off x="4374539" y="2835277"/>
          <a:ext cx="2119834" cy="211983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Digital Media </a:t>
          </a:r>
        </a:p>
      </dsp:txBody>
      <dsp:txXfrm>
        <a:off x="4478021" y="2938759"/>
        <a:ext cx="1912870" cy="19128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22ECED-806B-4239-938C-7250F33E1B8F}">
      <dsp:nvSpPr>
        <dsp:cNvPr id="0" name=""/>
        <dsp:cNvSpPr/>
      </dsp:nvSpPr>
      <dsp:spPr>
        <a:xfrm>
          <a:off x="1539261" y="0"/>
          <a:ext cx="5299585" cy="5299585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400500" extrusionH="63500" contourW="12700" prstMaterial="matte">
          <a:contourClr>
            <a:schemeClr val="lt1">
              <a:tint val="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88C3A41-C886-41B1-84D8-EF5F8718262A}">
      <dsp:nvSpPr>
        <dsp:cNvPr id="0" name=""/>
        <dsp:cNvSpPr/>
      </dsp:nvSpPr>
      <dsp:spPr>
        <a:xfrm>
          <a:off x="1883734" y="344473"/>
          <a:ext cx="2119834" cy="211983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Communication &amp; Mass Communication Theories</a:t>
          </a:r>
        </a:p>
      </dsp:txBody>
      <dsp:txXfrm>
        <a:off x="1987216" y="447955"/>
        <a:ext cx="1912870" cy="1912870"/>
      </dsp:txXfrm>
    </dsp:sp>
    <dsp:sp modelId="{179F33A3-41DB-42C4-A1E1-C9A2244C9100}">
      <dsp:nvSpPr>
        <dsp:cNvPr id="0" name=""/>
        <dsp:cNvSpPr/>
      </dsp:nvSpPr>
      <dsp:spPr>
        <a:xfrm>
          <a:off x="4374539" y="344473"/>
          <a:ext cx="2119834" cy="211983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Development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Communication</a:t>
          </a:r>
        </a:p>
      </dsp:txBody>
      <dsp:txXfrm>
        <a:off x="4478021" y="447955"/>
        <a:ext cx="1912870" cy="1912870"/>
      </dsp:txXfrm>
    </dsp:sp>
    <dsp:sp modelId="{0E318949-B2D1-4C0A-BA7E-E2DB1C910E3A}">
      <dsp:nvSpPr>
        <dsp:cNvPr id="0" name=""/>
        <dsp:cNvSpPr/>
      </dsp:nvSpPr>
      <dsp:spPr>
        <a:xfrm>
          <a:off x="1883734" y="2835277"/>
          <a:ext cx="2119834" cy="211983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Radio Journalism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&amp; </a:t>
          </a:r>
        </a:p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Production </a:t>
          </a:r>
        </a:p>
      </dsp:txBody>
      <dsp:txXfrm>
        <a:off x="1987216" y="2938759"/>
        <a:ext cx="1912870" cy="1912870"/>
      </dsp:txXfrm>
    </dsp:sp>
    <dsp:sp modelId="{6EF5AEE7-8B29-47C0-AF69-3EBB9F7BCF94}">
      <dsp:nvSpPr>
        <dsp:cNvPr id="0" name=""/>
        <dsp:cNvSpPr/>
      </dsp:nvSpPr>
      <dsp:spPr>
        <a:xfrm>
          <a:off x="4374539" y="2835277"/>
          <a:ext cx="2119834" cy="2119834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Film Studies</a:t>
          </a:r>
        </a:p>
      </dsp:txBody>
      <dsp:txXfrm>
        <a:off x="4478021" y="2938759"/>
        <a:ext cx="1912870" cy="191287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02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 /><Relationship Id="rId1" Type="http://schemas.openxmlformats.org/officeDocument/2006/relationships/slideMaster" Target="../slideMasters/slideMaster2.xml" 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 /><Relationship Id="rId1" Type="http://schemas.openxmlformats.org/officeDocument/2006/relationships/slideMaster" Target="../slideMasters/slideMaster2.xml" 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Master" Target="../slideMasters/slideMaster2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F3C1-61D6-4FD3-A7C4-318476F3B64E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C9A46-9950-40A9-853D-9586F9B80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21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F3C1-61D6-4FD3-A7C4-318476F3B64E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C9A46-9950-40A9-853D-9586F9B80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127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6"/>
            <a:ext cx="2057400" cy="43878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6"/>
            <a:ext cx="6019800" cy="43878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F3C1-61D6-4FD3-A7C4-318476F3B64E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C9A46-9950-40A9-853D-9586F9B80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85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71946" y="3873909"/>
            <a:ext cx="8141112" cy="2045115"/>
          </a:xfrm>
          <a:noFill/>
          <a:effectLst>
            <a:outerShdw blurRad="50800" dist="254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FF0000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9324" y="2890691"/>
            <a:ext cx="8141108" cy="904568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846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826" y="407268"/>
            <a:ext cx="8259098" cy="101803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3714" y="1592826"/>
            <a:ext cx="8246070" cy="4778476"/>
          </a:xfrm>
        </p:spPr>
        <p:txBody>
          <a:bodyPr/>
          <a:lstStyle>
            <a:lvl1pPr algn="l">
              <a:defRPr sz="2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14136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6834" y="591210"/>
            <a:ext cx="6276433" cy="967132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1865" y="1569915"/>
            <a:ext cx="6297560" cy="468141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51718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5731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7257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944" y="460518"/>
            <a:ext cx="8093365" cy="1018033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2207357"/>
            <a:ext cx="4040188" cy="639763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837220"/>
            <a:ext cx="4040188" cy="3035059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1" y="2207357"/>
            <a:ext cx="4041775" cy="639763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1" y="2837220"/>
            <a:ext cx="4041775" cy="3035059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7015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9519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8735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F3C1-61D6-4FD3-A7C4-318476F3B64E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C9A46-9950-40A9-853D-9586F9B80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63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1260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1588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63592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808475" y="3101618"/>
            <a:ext cx="1463784" cy="7026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9581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F3C1-61D6-4FD3-A7C4-318476F3B64E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C9A46-9950-40A9-853D-9586F9B80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579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F3C1-61D6-4FD3-A7C4-318476F3B64E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C9A46-9950-40A9-853D-9586F9B80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170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F3C1-61D6-4FD3-A7C4-318476F3B64E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C9A46-9950-40A9-853D-9586F9B80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625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F3C1-61D6-4FD3-A7C4-318476F3B64E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C9A46-9950-40A9-853D-9586F9B80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3346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F3C1-61D6-4FD3-A7C4-318476F3B64E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C9A46-9950-40A9-853D-9586F9B80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765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3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F3C1-61D6-4FD3-A7C4-318476F3B64E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C9A46-9950-40A9-853D-9586F9B80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473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F3C1-61D6-4FD3-A7C4-318476F3B64E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9C9A46-9950-40A9-853D-9586F9B80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393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 /><Relationship Id="rId13" Type="http://schemas.openxmlformats.org/officeDocument/2006/relationships/theme" Target="../theme/theme2.xml" /><Relationship Id="rId3" Type="http://schemas.openxmlformats.org/officeDocument/2006/relationships/slideLayout" Target="../slideLayouts/slideLayout14.xml" /><Relationship Id="rId7" Type="http://schemas.openxmlformats.org/officeDocument/2006/relationships/slideLayout" Target="../slideLayouts/slideLayout18.xml" /><Relationship Id="rId12" Type="http://schemas.openxmlformats.org/officeDocument/2006/relationships/slideLayout" Target="../slideLayouts/slideLayout23.xml" /><Relationship Id="rId2" Type="http://schemas.openxmlformats.org/officeDocument/2006/relationships/slideLayout" Target="../slideLayouts/slideLayout13.xml" /><Relationship Id="rId1" Type="http://schemas.openxmlformats.org/officeDocument/2006/relationships/slideLayout" Target="../slideLayouts/slideLayout12.xml" /><Relationship Id="rId6" Type="http://schemas.openxmlformats.org/officeDocument/2006/relationships/slideLayout" Target="../slideLayouts/slideLayout17.xml" /><Relationship Id="rId11" Type="http://schemas.openxmlformats.org/officeDocument/2006/relationships/slideLayout" Target="../slideLayouts/slideLayout22.xml" /><Relationship Id="rId5" Type="http://schemas.openxmlformats.org/officeDocument/2006/relationships/slideLayout" Target="../slideLayouts/slideLayout16.xml" /><Relationship Id="rId10" Type="http://schemas.openxmlformats.org/officeDocument/2006/relationships/slideLayout" Target="../slideLayouts/slideLayout21.xml" /><Relationship Id="rId4" Type="http://schemas.openxmlformats.org/officeDocument/2006/relationships/slideLayout" Target="../slideLayouts/slideLayout15.xml" /><Relationship Id="rId9" Type="http://schemas.openxmlformats.org/officeDocument/2006/relationships/slideLayout" Target="../slideLayouts/slideLayout20.xml" /><Relationship Id="rId14" Type="http://schemas.openxmlformats.org/officeDocument/2006/relationships/image" Target="../media/image1.jp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6F3C1-61D6-4FD3-A7C4-318476F3B64E}" type="datetimeFigureOut">
              <a:rPr lang="en-US" smtClean="0"/>
              <a:t>2/22/2022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9C9A46-9950-40A9-853D-9586F9B80B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070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2/22/2022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6951663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prstClr val="white">
                    <a:lumMod val="65000"/>
                  </a:prst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prstClr val="white">
                    <a:lumMod val="65000"/>
                  </a:prst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2533851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 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 /><Relationship Id="rId3" Type="http://schemas.openxmlformats.org/officeDocument/2006/relationships/diagramLayout" Target="../diagrams/layout2.xml" /><Relationship Id="rId7" Type="http://schemas.openxmlformats.org/officeDocument/2006/relationships/diagramData" Target="../diagrams/data3.xml" /><Relationship Id="rId2" Type="http://schemas.openxmlformats.org/officeDocument/2006/relationships/diagramData" Target="../diagrams/data2.xml" /><Relationship Id="rId1" Type="http://schemas.openxmlformats.org/officeDocument/2006/relationships/slideLayout" Target="../slideLayouts/slideLayout2.xml" /><Relationship Id="rId6" Type="http://schemas.microsoft.com/office/2007/relationships/diagramDrawing" Target="../diagrams/drawing2.xml" /><Relationship Id="rId11" Type="http://schemas.microsoft.com/office/2007/relationships/diagramDrawing" Target="../diagrams/drawing3.xml" /><Relationship Id="rId5" Type="http://schemas.openxmlformats.org/officeDocument/2006/relationships/diagramColors" Target="../diagrams/colors2.xml" /><Relationship Id="rId10" Type="http://schemas.openxmlformats.org/officeDocument/2006/relationships/diagramColors" Target="../diagrams/colors3.xml" /><Relationship Id="rId4" Type="http://schemas.openxmlformats.org/officeDocument/2006/relationships/diagramQuickStyle" Target="../diagrams/quickStyle2.xml" /><Relationship Id="rId9" Type="http://schemas.openxmlformats.org/officeDocument/2006/relationships/diagramQuickStyle" Target="../diagrams/quickStyle3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 /><Relationship Id="rId2" Type="http://schemas.openxmlformats.org/officeDocument/2006/relationships/diagramData" Target="../diagrams/data1.xml" /><Relationship Id="rId1" Type="http://schemas.openxmlformats.org/officeDocument/2006/relationships/slideLayout" Target="../slideLayouts/slideLayout13.xml" /><Relationship Id="rId6" Type="http://schemas.microsoft.com/office/2007/relationships/diagramDrawing" Target="../diagrams/drawing1.xml" /><Relationship Id="rId5" Type="http://schemas.openxmlformats.org/officeDocument/2006/relationships/diagramColors" Target="../diagrams/colors1.xml" /><Relationship Id="rId4" Type="http://schemas.openxmlformats.org/officeDocument/2006/relationships/diagramQuickStyle" Target="../diagrams/quickStyle1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19400" y="2989006"/>
            <a:ext cx="6258232" cy="2035276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rgbClr val="002060"/>
                </a:solidFill>
              </a:rPr>
              <a:t>   The Role of Media For Adolescents During Covid-19 Pandemic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4339" y="5053783"/>
            <a:ext cx="6496662" cy="973391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Dr. </a:t>
            </a:r>
            <a:r>
              <a:rPr lang="en-US" dirty="0" err="1">
                <a:solidFill>
                  <a:srgbClr val="FF0000"/>
                </a:solidFill>
              </a:rPr>
              <a:t>Ravindra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Chincholkar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79804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Tpes</a:t>
            </a:r>
            <a:r>
              <a:rPr lang="en-US" dirty="0"/>
              <a:t> of </a:t>
            </a:r>
            <a:r>
              <a:rPr lang="en-US" dirty="0" err="1"/>
              <a:t>Meda</a:t>
            </a:r>
            <a:r>
              <a:rPr lang="en-US" dirty="0"/>
              <a:t> 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4159178"/>
              </p:ext>
            </p:extLst>
          </p:nvPr>
        </p:nvGraphicFramePr>
        <p:xfrm>
          <a:off x="493047" y="1474839"/>
          <a:ext cx="8378108" cy="52995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959202871"/>
              </p:ext>
            </p:extLst>
          </p:nvPr>
        </p:nvGraphicFramePr>
        <p:xfrm>
          <a:off x="2040193" y="1183697"/>
          <a:ext cx="6096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573055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534400" cy="1018035"/>
          </a:xfrm>
        </p:spPr>
        <p:txBody>
          <a:bodyPr/>
          <a:lstStyle/>
          <a:p>
            <a:r>
              <a:rPr lang="en-US" dirty="0"/>
              <a:t>Role  of media- Print Media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3200" dirty="0">
                <a:solidFill>
                  <a:srgbClr val="002060"/>
                </a:solidFill>
              </a:rPr>
              <a:t> Due to lockdown, newspapers and magazines were closed for some time. </a:t>
            </a:r>
          </a:p>
          <a:p>
            <a:r>
              <a:rPr lang="en-US" sz="3200" dirty="0">
                <a:solidFill>
                  <a:srgbClr val="002060"/>
                </a:solidFill>
              </a:rPr>
              <a:t>When they started their publications, the parents did not dare to buy it for fear of Covid -19. </a:t>
            </a:r>
          </a:p>
          <a:p>
            <a:r>
              <a:rPr lang="en-US" sz="3200" dirty="0">
                <a:solidFill>
                  <a:srgbClr val="002060"/>
                </a:solidFill>
              </a:rPr>
              <a:t>Now the situation is nearly normal , but newspapers and magazines have lost  the capacity to meet the needs of teenage readers. </a:t>
            </a:r>
          </a:p>
          <a:p>
            <a:r>
              <a:rPr lang="en-US" sz="3200" dirty="0">
                <a:solidFill>
                  <a:srgbClr val="002060"/>
                </a:solidFill>
              </a:rPr>
              <a:t>The content of print media does not succeed ton connect with the emotions of teenagers.</a:t>
            </a:r>
          </a:p>
        </p:txBody>
      </p:sp>
    </p:spTree>
    <p:extLst>
      <p:ext uri="{BB962C8B-B14F-4D97-AF65-F5344CB8AC3E}">
        <p14:creationId xmlns:p14="http://schemas.microsoft.com/office/powerpoint/2010/main" val="2517710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53400" cy="101803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Role  of media- Radio &amp; TV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002060"/>
                </a:solidFill>
              </a:rPr>
              <a:t>Radio is mainly controlled by the government and in some places All India Radio has made efforts for online education. </a:t>
            </a:r>
          </a:p>
          <a:p>
            <a:r>
              <a:rPr lang="en-US" sz="3200" dirty="0">
                <a:solidFill>
                  <a:srgbClr val="002060"/>
                </a:solidFill>
              </a:rPr>
              <a:t>Private FM radio stations only have the freedom to play songs. </a:t>
            </a:r>
          </a:p>
          <a:p>
            <a:r>
              <a:rPr lang="en-US" sz="3200" dirty="0">
                <a:solidFill>
                  <a:srgbClr val="002060"/>
                </a:solidFill>
              </a:rPr>
              <a:t>Target group of private radio stations is young audience, they prefer to play romantic songs. </a:t>
            </a:r>
          </a:p>
        </p:txBody>
      </p:sp>
    </p:spTree>
    <p:extLst>
      <p:ext uri="{BB962C8B-B14F-4D97-AF65-F5344CB8AC3E}">
        <p14:creationId xmlns:p14="http://schemas.microsoft.com/office/powerpoint/2010/main" val="28642257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53400" cy="101803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Role  of media- Radio &amp; TV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>
                <a:solidFill>
                  <a:srgbClr val="002060"/>
                </a:solidFill>
              </a:rPr>
              <a:t>The shooting of new films stopped due to the closure of the cinema, so the cinema media did not get a chance to do anything. </a:t>
            </a:r>
          </a:p>
          <a:p>
            <a:r>
              <a:rPr lang="en-US" sz="3200" dirty="0">
                <a:solidFill>
                  <a:srgbClr val="002060"/>
                </a:solidFill>
              </a:rPr>
              <a:t>Radio is mainly controlled by the government and in some places All India Radio has made efforts for online education. </a:t>
            </a:r>
          </a:p>
          <a:p>
            <a:r>
              <a:rPr lang="en-US" sz="3200" dirty="0">
                <a:solidFill>
                  <a:srgbClr val="002060"/>
                </a:solidFill>
              </a:rPr>
              <a:t>Private FM radio stations only have the freedom to play songs. </a:t>
            </a:r>
          </a:p>
          <a:p>
            <a:r>
              <a:rPr lang="en-US" sz="3200" dirty="0">
                <a:solidFill>
                  <a:srgbClr val="002060"/>
                </a:solidFill>
              </a:rPr>
              <a:t>Target group of private radio stations is young audience, they prefer to play romantic songs. </a:t>
            </a:r>
          </a:p>
        </p:txBody>
      </p:sp>
    </p:spTree>
    <p:extLst>
      <p:ext uri="{BB962C8B-B14F-4D97-AF65-F5344CB8AC3E}">
        <p14:creationId xmlns:p14="http://schemas.microsoft.com/office/powerpoint/2010/main" val="1338863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534400" cy="1018035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C00000"/>
                </a:solidFill>
              </a:rPr>
              <a:t>Role  of media- Internet&amp; Mobile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3200" dirty="0">
                <a:solidFill>
                  <a:srgbClr val="002060"/>
                </a:solidFill>
              </a:rPr>
              <a:t>In the Internet era, pornography has become easily accessible to people of all ages, including children and adolescents. </a:t>
            </a:r>
          </a:p>
          <a:p>
            <a:r>
              <a:rPr lang="en-US" sz="3200" dirty="0">
                <a:solidFill>
                  <a:srgbClr val="002060"/>
                </a:solidFill>
              </a:rPr>
              <a:t>Porn links are readily available on mobile phones and there are many games that keep children awake day and night.</a:t>
            </a:r>
          </a:p>
          <a:p>
            <a:r>
              <a:rPr lang="en-US" sz="3200" dirty="0">
                <a:solidFill>
                  <a:srgbClr val="002060"/>
                </a:solidFill>
              </a:rPr>
              <a:t> As a result, some teens get caught up in mobile games and porn, and parents don't realize it. Some teens are addicted to mobile</a:t>
            </a:r>
          </a:p>
          <a:p>
            <a:r>
              <a:rPr lang="en-US" sz="3200" dirty="0">
                <a:solidFill>
                  <a:srgbClr val="002060"/>
                </a:solidFill>
              </a:rPr>
              <a:t>Adolescents are emotionally moving away from school, teachers and parents. </a:t>
            </a:r>
          </a:p>
          <a:p>
            <a:r>
              <a:rPr lang="en-US" sz="3200" dirty="0">
                <a:solidFill>
                  <a:srgbClr val="002060"/>
                </a:solidFill>
              </a:rPr>
              <a:t>Their minds are shrinking due to the freedom of unlimited use of the internet. In these days, thousands of teenagers are suffering from the bad effects that a cell phone led to them. </a:t>
            </a:r>
          </a:p>
        </p:txBody>
      </p:sp>
    </p:spTree>
    <p:extLst>
      <p:ext uri="{BB962C8B-B14F-4D97-AF65-F5344CB8AC3E}">
        <p14:creationId xmlns:p14="http://schemas.microsoft.com/office/powerpoint/2010/main" val="41599086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826" y="407268"/>
            <a:ext cx="6408174" cy="1018035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7289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Syllabus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1858854"/>
              </p:ext>
            </p:extLst>
          </p:nvPr>
        </p:nvGraphicFramePr>
        <p:xfrm>
          <a:off x="199102" y="1563337"/>
          <a:ext cx="8701550" cy="5338995"/>
        </p:xfrm>
        <a:graphic>
          <a:graphicData uri="http://schemas.openxmlformats.org/drawingml/2006/table">
            <a:tbl>
              <a:tblPr firstRow="1" firstCol="1" bandRow="1"/>
              <a:tblGrid>
                <a:gridCol w="1619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7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12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037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612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1910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12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4250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961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7579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33356">
                <a:tc>
                  <a:txBody>
                    <a:bodyPr/>
                    <a:lstStyle/>
                    <a:p>
                      <a:pPr marL="0" marR="0">
                        <a:lnSpc>
                          <a:spcPts val="12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Semester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Title of Paper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ts val="12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Semester Exam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L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Credits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152">
                <a:tc>
                  <a:txBody>
                    <a:bodyPr/>
                    <a:lstStyle/>
                    <a:p>
                      <a:pPr marL="0" marR="0">
                        <a:lnSpc>
                          <a:spcPts val="12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Third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152">
                <a:tc>
                  <a:txBody>
                    <a:bodyPr/>
                    <a:lstStyle/>
                    <a:p>
                      <a:pPr marL="0" marR="0">
                        <a:lnSpc>
                          <a:spcPts val="12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MC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Hard Core Papers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Theory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IA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931">
                <a:tc>
                  <a:txBody>
                    <a:bodyPr/>
                    <a:lstStyle/>
                    <a:p>
                      <a:pPr marL="0" marR="0">
                        <a:lnSpc>
                          <a:spcPts val="12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HCT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3.1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Communication Research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8931">
                <a:tc>
                  <a:txBody>
                    <a:bodyPr/>
                    <a:lstStyle/>
                    <a:p>
                      <a:pPr marL="0" marR="0">
                        <a:lnSpc>
                          <a:spcPts val="12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HCT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3.2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Development Communication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1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Soft Core Paper (Any One)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2644">
                <a:tc>
                  <a:txBody>
                    <a:bodyPr/>
                    <a:lstStyle/>
                    <a:p>
                      <a:pPr marL="0" marR="0">
                        <a:lnSpc>
                          <a:spcPts val="12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SCT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3.1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Radio Journalism and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71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Production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8931">
                <a:tc>
                  <a:txBody>
                    <a:bodyPr/>
                    <a:lstStyle/>
                    <a:p>
                      <a:pPr marL="0" marR="0">
                        <a:lnSpc>
                          <a:spcPts val="12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SCT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3.2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International Communication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1155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Open Elective ( Any One)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72745">
                <a:tc>
                  <a:txBody>
                    <a:bodyPr/>
                    <a:lstStyle/>
                    <a:p>
                      <a:pPr marL="0" marR="0">
                        <a:lnSpc>
                          <a:spcPts val="12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OET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3.1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Film Studies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2745">
                <a:tc>
                  <a:txBody>
                    <a:bodyPr/>
                    <a:lstStyle/>
                    <a:p>
                      <a:pPr marL="0" marR="0">
                        <a:lnSpc>
                          <a:spcPts val="12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OET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3.2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Writing for Media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71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Practical / Field Work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2745">
                <a:tc>
                  <a:txBody>
                    <a:bodyPr/>
                    <a:lstStyle/>
                    <a:p>
                      <a:pPr marL="0" marR="0">
                        <a:lnSpc>
                          <a:spcPts val="12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HCP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3.1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Practical / Field Work 1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2745">
                <a:tc>
                  <a:txBody>
                    <a:bodyPr/>
                    <a:lstStyle/>
                    <a:p>
                      <a:pPr marL="0" marR="0">
                        <a:lnSpc>
                          <a:spcPts val="12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SCP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3.2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Practical / Field Work 2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70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100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271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Internship / Tutorial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00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2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271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420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205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625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27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en-US" sz="19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1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900" b="1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25</a:t>
                      </a:r>
                      <a:endParaRPr lang="en-US" sz="19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76400" y="213731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02997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21467963"/>
              </p:ext>
            </p:extLst>
          </p:nvPr>
        </p:nvGraphicFramePr>
        <p:xfrm>
          <a:off x="1563329" y="2096559"/>
          <a:ext cx="5694722" cy="4171444"/>
        </p:xfrm>
        <a:graphic>
          <a:graphicData uri="http://schemas.openxmlformats.org/drawingml/2006/table">
            <a:tbl>
              <a:tblPr firstRow="1" firstCol="1" bandRow="1"/>
              <a:tblGrid>
                <a:gridCol w="7798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05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09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55600">
                <a:tc gridSpan="2"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Hard Core Papers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8200">
                <a:tc gridSpan="3"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Paper 1.</a:t>
                      </a:r>
                      <a:r>
                        <a:rPr lang="en-US" sz="15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Presentation of research paper in seminar on topic</a:t>
                      </a:r>
                      <a:r>
                        <a:rPr lang="en-US" sz="15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5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as assigned by faculty and one test based on the syllabus of 15 marks each.  </a:t>
                      </a:r>
                      <a:r>
                        <a:rPr lang="en-US" sz="15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 Marks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9000">
                <a:tc gridSpan="3"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Paper 2.</a:t>
                      </a:r>
                      <a:r>
                        <a:rPr lang="en-US" sz="15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Presentation of research paper in seminar on topic</a:t>
                      </a:r>
                      <a:r>
                        <a:rPr lang="en-US" sz="15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5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as assigned by faculty and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One test based on the syllabus of 15 marks each.                                          </a:t>
                      </a:r>
                      <a:r>
                        <a:rPr lang="en-US" sz="15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 Marks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9400">
                <a:tc gridSpan="2"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Soft Core Paper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2461">
                <a:tc gridSpan="2">
                  <a:txBody>
                    <a:bodyPr/>
                    <a:lstStyle/>
                    <a:p>
                      <a:pPr marL="0" marR="0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Presentation of research paper in seminar on topic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as assigned by faculty and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2461"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one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test based on the syllabus of 15 marks each.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 Marks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9400">
                <a:tc gridSpan="2"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Open Elective Paper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2461">
                <a:tc gridSpan="2">
                  <a:txBody>
                    <a:bodyPr/>
                    <a:lstStyle/>
                    <a:p>
                      <a:pPr marL="0" marR="0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Presentation of research paper in seminar on topic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as assigned by faculty and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2461"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one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test based on the syllabus of 15 marks each.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30 Marks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01133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Practicle</a:t>
            </a:r>
            <a:r>
              <a:rPr lang="en-US" dirty="0"/>
              <a:t> - 1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885955" y="2242608"/>
          <a:ext cx="5400675" cy="3875406"/>
        </p:xfrm>
        <a:graphic>
          <a:graphicData uri="http://schemas.openxmlformats.org/drawingml/2006/table">
            <a:tbl>
              <a:tblPr firstRow="1" firstCol="1" bandRow="1"/>
              <a:tblGrid>
                <a:gridCol w="523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13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5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16507">
                <a:tc gridSpan="3">
                  <a:txBody>
                    <a:bodyPr/>
                    <a:lstStyle/>
                    <a:p>
                      <a:pPr marL="0" marR="0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1.To conceive, plan and edit one Radio Feature on a developmental issue.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(submit in audio CD)                                                                       2</a:t>
                      </a:r>
                      <a:r>
                        <a:rPr lang="en-US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 Marks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2..Content analysis of newspaper/ radio/ TV as assigned by faculty   </a:t>
                      </a:r>
                      <a:r>
                        <a:rPr lang="en-US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 Marks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3.A case study research on working of an NGO as assigned by faculty </a:t>
                      </a:r>
                      <a:r>
                        <a:rPr lang="en-US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 Marks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Writing film review of two films                                       </a:t>
                      </a:r>
                      <a:r>
                        <a:rPr lang="en-US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 Marks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0" marR="0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4.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6900">
                <a:tc gridSpan="3">
                  <a:txBody>
                    <a:bodyPr/>
                    <a:lstStyle/>
                    <a:p>
                      <a:pPr marL="0" marR="0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5.Writing a detailed report on a film director as assigned by faculty  </a:t>
                      </a:r>
                      <a:r>
                        <a:rPr lang="en-US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20 Marks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5699">
                <a:tc>
                  <a:txBody>
                    <a:bodyPr/>
                    <a:lstStyle/>
                    <a:p>
                      <a:pPr marL="0" marR="0" algn="r">
                        <a:lnSpc>
                          <a:spcPts val="142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6.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To conceive , plan and edit a radio speech.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 Mark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(submit in audio CD)</a:t>
                      </a:r>
                      <a:endParaRPr lang="en-US" sz="15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en-US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23719" y="2024393"/>
            <a:ext cx="258397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Practical / Field Work 01: (100 Marks)</a:t>
            </a: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0177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826" y="407268"/>
            <a:ext cx="6027174" cy="1018035"/>
          </a:xfrm>
        </p:spPr>
        <p:txBody>
          <a:bodyPr/>
          <a:lstStyle/>
          <a:p>
            <a:r>
              <a:rPr lang="en-US" dirty="0"/>
              <a:t>Introduction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002060"/>
                </a:solidFill>
              </a:rPr>
              <a:t>There are more than 300 million adolescent boys and girls in India.</a:t>
            </a:r>
          </a:p>
          <a:p>
            <a:r>
              <a:rPr lang="en-US" sz="3200" dirty="0">
                <a:solidFill>
                  <a:srgbClr val="002060"/>
                </a:solidFill>
              </a:rPr>
              <a:t> The emotional and mental development of adolescent boys and girls depends on many factors, the media being one of them. </a:t>
            </a:r>
          </a:p>
          <a:p>
            <a:r>
              <a:rPr lang="en-US" sz="3200" dirty="0">
                <a:solidFill>
                  <a:srgbClr val="002060"/>
                </a:solidFill>
              </a:rPr>
              <a:t>The main function of the media is to inform, entertain, serve and enlighten the masses.</a:t>
            </a:r>
          </a:p>
        </p:txBody>
      </p:sp>
    </p:spTree>
    <p:extLst>
      <p:ext uri="{BB962C8B-B14F-4D97-AF65-F5344CB8AC3E}">
        <p14:creationId xmlns:p14="http://schemas.microsoft.com/office/powerpoint/2010/main" val="3880064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826" y="407268"/>
            <a:ext cx="6027174" cy="1018035"/>
          </a:xfrm>
        </p:spPr>
        <p:txBody>
          <a:bodyPr/>
          <a:lstStyle/>
          <a:p>
            <a:r>
              <a:rPr lang="en-US" dirty="0"/>
              <a:t>Objectives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>
              <a:solidFill>
                <a:srgbClr val="002060"/>
              </a:solidFill>
            </a:endParaRPr>
          </a:p>
          <a:p>
            <a:r>
              <a:rPr lang="en-US" sz="3200" dirty="0">
                <a:solidFill>
                  <a:srgbClr val="002060"/>
                </a:solidFill>
              </a:rPr>
              <a:t>To know effects of Covid-19 pandemic on society , specifically on adolescents. </a:t>
            </a:r>
          </a:p>
          <a:p>
            <a:r>
              <a:rPr lang="en-US" sz="3200" dirty="0">
                <a:solidFill>
                  <a:srgbClr val="002060"/>
                </a:solidFill>
              </a:rPr>
              <a:t>To know the role  of various media during Covid -19 pandemic. </a:t>
            </a:r>
          </a:p>
          <a:p>
            <a:r>
              <a:rPr lang="en-US" sz="3200" dirty="0">
                <a:solidFill>
                  <a:srgbClr val="002060"/>
                </a:solidFill>
              </a:rPr>
              <a:t>To know the role of media for adolescents during Covid-19 pandemic . </a:t>
            </a:r>
          </a:p>
          <a:p>
            <a:pPr marL="0" indent="0">
              <a:buNone/>
            </a:pPr>
            <a:endParaRPr lang="en-US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150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57200"/>
            <a:ext cx="6027174" cy="1018035"/>
          </a:xfrm>
        </p:spPr>
        <p:txBody>
          <a:bodyPr/>
          <a:lstStyle/>
          <a:p>
            <a:r>
              <a:rPr lang="en-US" dirty="0"/>
              <a:t>Research Question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sz="3200" dirty="0">
              <a:solidFill>
                <a:srgbClr val="002060"/>
              </a:solidFill>
            </a:endParaRPr>
          </a:p>
          <a:p>
            <a:r>
              <a:rPr lang="en-US" sz="3600" dirty="0">
                <a:solidFill>
                  <a:srgbClr val="002060"/>
                </a:solidFill>
              </a:rPr>
              <a:t>The main function of the media is to inform, entertain, serve and enlighten the masses.</a:t>
            </a:r>
          </a:p>
          <a:p>
            <a:r>
              <a:rPr lang="en-US" sz="3600" dirty="0">
                <a:solidFill>
                  <a:srgbClr val="002060"/>
                </a:solidFill>
              </a:rPr>
              <a:t>It was expected to media will fulfill  the content needs of adolescents.</a:t>
            </a:r>
          </a:p>
          <a:p>
            <a:r>
              <a:rPr lang="en-US" sz="3600" dirty="0">
                <a:solidFill>
                  <a:srgbClr val="002060"/>
                </a:solidFill>
              </a:rPr>
              <a:t>This study is an attempt to find answer to the research question. </a:t>
            </a:r>
          </a:p>
          <a:p>
            <a:r>
              <a:rPr lang="en-US" sz="3600" dirty="0">
                <a:solidFill>
                  <a:srgbClr val="C00000"/>
                </a:solidFill>
              </a:rPr>
              <a:t>Whether the media has succeeded in meeting the needs of the adolescents? </a:t>
            </a:r>
          </a:p>
          <a:p>
            <a:pPr marL="0" indent="0">
              <a:buNone/>
            </a:pPr>
            <a:endParaRPr lang="en-US" sz="3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9244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4638049"/>
              </p:ext>
            </p:extLst>
          </p:nvPr>
        </p:nvGraphicFramePr>
        <p:xfrm>
          <a:off x="493047" y="1474839"/>
          <a:ext cx="8378108" cy="52995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810000" y="457200"/>
            <a:ext cx="4419600" cy="70788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4000" dirty="0"/>
              <a:t>Types of Media </a:t>
            </a:r>
          </a:p>
        </p:txBody>
      </p:sp>
    </p:spTree>
    <p:extLst>
      <p:ext uri="{BB962C8B-B14F-4D97-AF65-F5344CB8AC3E}">
        <p14:creationId xmlns:p14="http://schemas.microsoft.com/office/powerpoint/2010/main" val="523909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826" y="407268"/>
            <a:ext cx="8389374" cy="1018035"/>
          </a:xfrm>
        </p:spPr>
        <p:txBody>
          <a:bodyPr/>
          <a:lstStyle/>
          <a:p>
            <a:r>
              <a:rPr lang="en-US" dirty="0"/>
              <a:t>Effect of Covid -19 on society </a:t>
            </a: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76400" y="2137319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outbreak of Covid-19 has affected all nations, society and people.</a:t>
            </a:r>
          </a:p>
          <a:p>
            <a:r>
              <a:rPr lang="en-US" dirty="0"/>
              <a:t>Due to Covid-19,  lockdown was imposed  in all states of India from 22</a:t>
            </a:r>
            <a:r>
              <a:rPr lang="en-US" baseline="30000" dirty="0"/>
              <a:t>nd</a:t>
            </a:r>
            <a:r>
              <a:rPr lang="en-US" dirty="0"/>
              <a:t> March 2020. </a:t>
            </a:r>
          </a:p>
          <a:p>
            <a:r>
              <a:rPr lang="en-US" dirty="0"/>
              <a:t>Suddenly schools, colleges, playgrounds, movies, newspapers, magazines closed. </a:t>
            </a:r>
          </a:p>
          <a:p>
            <a:r>
              <a:rPr lang="en-US" dirty="0"/>
              <a:t>The lockdown prevented everyone from going out on the streets, meeting friends and relatives. </a:t>
            </a:r>
          </a:p>
          <a:p>
            <a:r>
              <a:rPr lang="en-US" dirty="0"/>
              <a:t>The whole world was terrified of Covid pandemic and every family was affected directly or indirectly. </a:t>
            </a:r>
          </a:p>
        </p:txBody>
      </p:sp>
    </p:spTree>
    <p:extLst>
      <p:ext uri="{BB962C8B-B14F-4D97-AF65-F5344CB8AC3E}">
        <p14:creationId xmlns:p14="http://schemas.microsoft.com/office/powerpoint/2010/main" val="2554563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Pandemic and Adolescents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 The most neglected social component of the Covid epidemic is adolescent boys and girls. </a:t>
            </a:r>
          </a:p>
          <a:p>
            <a:r>
              <a:rPr lang="en-US" dirty="0"/>
              <a:t>In the pre-</a:t>
            </a:r>
            <a:r>
              <a:rPr lang="en-US" dirty="0" err="1"/>
              <a:t>covid</a:t>
            </a:r>
            <a:r>
              <a:rPr lang="en-US" dirty="0"/>
              <a:t> period, boys and girls spent most of their time in school and classes. During vacations parents used to enroll their children in sports and ritual camps. </a:t>
            </a:r>
          </a:p>
          <a:p>
            <a:r>
              <a:rPr lang="en-US" dirty="0"/>
              <a:t>But due to Covid-19, children and parents are confined at home.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810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826" y="407268"/>
            <a:ext cx="6560574" cy="1018035"/>
          </a:xfrm>
        </p:spPr>
        <p:txBody>
          <a:bodyPr/>
          <a:lstStyle/>
          <a:p>
            <a:r>
              <a:rPr lang="en-US" dirty="0"/>
              <a:t>Online Education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 Schools have been online for the last year and a half due to Covid-19. </a:t>
            </a:r>
          </a:p>
          <a:p>
            <a:r>
              <a:rPr lang="en-US" dirty="0"/>
              <a:t>For online education parents handover their mobile phoned to children .</a:t>
            </a:r>
          </a:p>
          <a:p>
            <a:r>
              <a:rPr lang="en-US" dirty="0"/>
              <a:t>Mobile has become a magic wand for the teenage generation. </a:t>
            </a:r>
          </a:p>
          <a:p>
            <a:r>
              <a:rPr lang="en-US" dirty="0"/>
              <a:t>For the first few days, the boys and girls enjoyed the online classes. </a:t>
            </a:r>
          </a:p>
          <a:p>
            <a:r>
              <a:rPr lang="en-US" dirty="0"/>
              <a:t>But within a few days the excitement subsided and now  many students pretended to be learning online but actually they are watching other things.</a:t>
            </a:r>
          </a:p>
        </p:txBody>
      </p:sp>
    </p:spTree>
    <p:extLst>
      <p:ext uri="{BB962C8B-B14F-4D97-AF65-F5344CB8AC3E}">
        <p14:creationId xmlns:p14="http://schemas.microsoft.com/office/powerpoint/2010/main" val="19517457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826" y="407268"/>
            <a:ext cx="6789174" cy="1018035"/>
          </a:xfrm>
        </p:spPr>
        <p:txBody>
          <a:bodyPr/>
          <a:lstStyle/>
          <a:p>
            <a:r>
              <a:rPr lang="en-US" dirty="0"/>
              <a:t>Pleasure for 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>
                <a:solidFill>
                  <a:srgbClr val="002060"/>
                </a:solidFill>
              </a:rPr>
              <a:t>  Now parents are happy because they think their children are learning on mobile.</a:t>
            </a:r>
          </a:p>
          <a:p>
            <a:r>
              <a:rPr lang="en-US" sz="3200" dirty="0">
                <a:solidFill>
                  <a:srgbClr val="002060"/>
                </a:solidFill>
              </a:rPr>
              <a:t> Teachers are happy because they think students are attending their online classes.</a:t>
            </a:r>
          </a:p>
          <a:p>
            <a:r>
              <a:rPr lang="en-US" sz="3200" dirty="0">
                <a:solidFill>
                  <a:srgbClr val="002060"/>
                </a:solidFill>
              </a:rPr>
              <a:t>Children are happy because they can see what they want on mobile. </a:t>
            </a:r>
          </a:p>
          <a:p>
            <a:r>
              <a:rPr lang="en-US" sz="3200" dirty="0">
                <a:solidFill>
                  <a:srgbClr val="002060"/>
                </a:solidFill>
              </a:rPr>
              <a:t>Online education is pleasure for all.</a:t>
            </a:r>
          </a:p>
        </p:txBody>
      </p:sp>
    </p:spTree>
    <p:extLst>
      <p:ext uri="{BB962C8B-B14F-4D97-AF65-F5344CB8AC3E}">
        <p14:creationId xmlns:p14="http://schemas.microsoft.com/office/powerpoint/2010/main" val="2358393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1165</Words>
  <Application>Microsoft Office PowerPoint</Application>
  <PresentationFormat>On-screen Show (4:3)</PresentationFormat>
  <Paragraphs>280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Office Theme</vt:lpstr>
      <vt:lpstr>1_Office Theme</vt:lpstr>
      <vt:lpstr>   The Role of Media For Adolescents During Covid-19 Pandemic </vt:lpstr>
      <vt:lpstr>Introduction </vt:lpstr>
      <vt:lpstr>Objectives  </vt:lpstr>
      <vt:lpstr>Research Question  </vt:lpstr>
      <vt:lpstr> </vt:lpstr>
      <vt:lpstr>Effect of Covid -19 on society </vt:lpstr>
      <vt:lpstr>Pandemic and Adolescents </vt:lpstr>
      <vt:lpstr>Online Education</vt:lpstr>
      <vt:lpstr>Pleasure for All</vt:lpstr>
      <vt:lpstr>Tpes of Meda  </vt:lpstr>
      <vt:lpstr>Role  of media- Print Media </vt:lpstr>
      <vt:lpstr>Role  of media- Radio &amp; TV </vt:lpstr>
      <vt:lpstr>Role  of media- Radio &amp; TV </vt:lpstr>
      <vt:lpstr>Role  of media- Internet&amp; Mobile </vt:lpstr>
      <vt:lpstr>Conclusion</vt:lpstr>
      <vt:lpstr>Syllabus</vt:lpstr>
      <vt:lpstr>Internal</vt:lpstr>
      <vt:lpstr>Practicle - 1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Role of Media For Adolescents During Covid-19 Pandemic</dc:title>
  <dc:creator>DrChincholkar</dc:creator>
  <cp:lastModifiedBy>Ravindra Chincholkar</cp:lastModifiedBy>
  <cp:revision>7</cp:revision>
  <dcterms:created xsi:type="dcterms:W3CDTF">2021-09-25T03:14:49Z</dcterms:created>
  <dcterms:modified xsi:type="dcterms:W3CDTF">2022-02-22T08:20:22Z</dcterms:modified>
</cp:coreProperties>
</file>